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9" r:id="rId2"/>
  </p:sldMasterIdLst>
  <p:notesMasterIdLst>
    <p:notesMasterId r:id="rId47"/>
  </p:notesMasterIdLst>
  <p:sldIdLst>
    <p:sldId id="256" r:id="rId3"/>
    <p:sldId id="257" r:id="rId4"/>
    <p:sldId id="258" r:id="rId5"/>
    <p:sldId id="266" r:id="rId6"/>
    <p:sldId id="267" r:id="rId7"/>
    <p:sldId id="270" r:id="rId8"/>
    <p:sldId id="268" r:id="rId9"/>
    <p:sldId id="271" r:id="rId10"/>
    <p:sldId id="259" r:id="rId11"/>
    <p:sldId id="272" r:id="rId12"/>
    <p:sldId id="273" r:id="rId13"/>
    <p:sldId id="274" r:id="rId14"/>
    <p:sldId id="260" r:id="rId15"/>
    <p:sldId id="275" r:id="rId16"/>
    <p:sldId id="276" r:id="rId17"/>
    <p:sldId id="277" r:id="rId18"/>
    <p:sldId id="279" r:id="rId19"/>
    <p:sldId id="280" r:id="rId20"/>
    <p:sldId id="281" r:id="rId21"/>
    <p:sldId id="282" r:id="rId22"/>
    <p:sldId id="283" r:id="rId23"/>
    <p:sldId id="284" r:id="rId24"/>
    <p:sldId id="285" r:id="rId25"/>
    <p:sldId id="286" r:id="rId26"/>
    <p:sldId id="278" r:id="rId27"/>
    <p:sldId id="287" r:id="rId28"/>
    <p:sldId id="288" r:id="rId29"/>
    <p:sldId id="289" r:id="rId30"/>
    <p:sldId id="290" r:id="rId31"/>
    <p:sldId id="291" r:id="rId32"/>
    <p:sldId id="292" r:id="rId33"/>
    <p:sldId id="295" r:id="rId34"/>
    <p:sldId id="293" r:id="rId35"/>
    <p:sldId id="294" r:id="rId36"/>
    <p:sldId id="296" r:id="rId37"/>
    <p:sldId id="298" r:id="rId38"/>
    <p:sldId id="297" r:id="rId39"/>
    <p:sldId id="299" r:id="rId40"/>
    <p:sldId id="301" r:id="rId41"/>
    <p:sldId id="261" r:id="rId42"/>
    <p:sldId id="265" r:id="rId43"/>
    <p:sldId id="302" r:id="rId44"/>
    <p:sldId id="303" r:id="rId45"/>
    <p:sldId id="304"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A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85" autoAdjust="0"/>
  </p:normalViewPr>
  <p:slideViewPr>
    <p:cSldViewPr showGuides="1">
      <p:cViewPr varScale="1">
        <p:scale>
          <a:sx n="73" d="100"/>
          <a:sy n="73" d="100"/>
        </p:scale>
        <p:origin x="-17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circle"/>
            <c:size val="7"/>
            <c:spPr>
              <a:solidFill>
                <a:schemeClr val="bg1"/>
              </a:solidFill>
              <a:ln w="25400">
                <a:solidFill>
                  <a:srgbClr val="F58220"/>
                </a:solidFill>
              </a:ln>
            </c:spPr>
          </c:marker>
          <c:xVal>
            <c:numRef>
              <c:f>Sheet1!$D$14:$D$17</c:f>
              <c:numCache>
                <c:formatCode>General</c:formatCode>
                <c:ptCount val="4"/>
                <c:pt idx="0">
                  <c:v>0.5</c:v>
                </c:pt>
                <c:pt idx="1">
                  <c:v>6</c:v>
                </c:pt>
                <c:pt idx="2">
                  <c:v>60</c:v>
                </c:pt>
                <c:pt idx="3">
                  <c:v>600</c:v>
                </c:pt>
              </c:numCache>
            </c:numRef>
          </c:xVal>
          <c:yVal>
            <c:numRef>
              <c:f>Sheet1!$E$14:$E$17</c:f>
              <c:numCache>
                <c:formatCode>General</c:formatCode>
                <c:ptCount val="4"/>
                <c:pt idx="0">
                  <c:v>0</c:v>
                </c:pt>
                <c:pt idx="1">
                  <c:v>0</c:v>
                </c:pt>
                <c:pt idx="2">
                  <c:v>0</c:v>
                </c:pt>
                <c:pt idx="3">
                  <c:v>0</c:v>
                </c:pt>
              </c:numCache>
            </c:numRef>
          </c:yVal>
          <c:smooth val="0"/>
        </c:ser>
        <c:dLbls>
          <c:showLegendKey val="0"/>
          <c:showVal val="0"/>
          <c:showCatName val="0"/>
          <c:showSerName val="0"/>
          <c:showPercent val="0"/>
          <c:showBubbleSize val="0"/>
        </c:dLbls>
        <c:axId val="366614400"/>
        <c:axId val="378637312"/>
      </c:scatterChart>
      <c:valAx>
        <c:axId val="366614400"/>
        <c:scaling>
          <c:logBase val="10"/>
          <c:orientation val="minMax"/>
          <c:max val="10000"/>
        </c:scaling>
        <c:delete val="0"/>
        <c:axPos val="b"/>
        <c:numFmt formatCode="General" sourceLinked="1"/>
        <c:majorTickMark val="out"/>
        <c:minorTickMark val="in"/>
        <c:tickLblPos val="nextTo"/>
        <c:txPr>
          <a:bodyPr/>
          <a:lstStyle/>
          <a:p>
            <a:pPr>
              <a:defRPr sz="1600" b="1"/>
            </a:pPr>
            <a:endParaRPr lang="en-US"/>
          </a:p>
        </c:txPr>
        <c:crossAx val="378637312"/>
        <c:crosses val="autoZero"/>
        <c:crossBetween val="midCat"/>
      </c:valAx>
      <c:valAx>
        <c:axId val="378637312"/>
        <c:scaling>
          <c:orientation val="minMax"/>
        </c:scaling>
        <c:delete val="1"/>
        <c:axPos val="l"/>
        <c:numFmt formatCode="General" sourceLinked="1"/>
        <c:majorTickMark val="out"/>
        <c:minorTickMark val="none"/>
        <c:tickLblPos val="none"/>
        <c:crossAx val="366614400"/>
        <c:crosses val="autoZero"/>
        <c:crossBetween val="midCat"/>
      </c:valAx>
      <c:spPr>
        <a:noFill/>
      </c:spPr>
    </c:plotArea>
    <c:plotVisOnly val="1"/>
    <c:dispBlanksAs val="gap"/>
    <c:showDLblsOverMax val="0"/>
  </c:chart>
  <c:spPr>
    <a:noFill/>
    <a:ln>
      <a:noFill/>
    </a:ln>
  </c:sp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C1958-A1E8-4071-8F92-A2F56E364D3A}" type="doc">
      <dgm:prSet loTypeId="urn:microsoft.com/office/officeart/2005/8/layout/hProcess4" loCatId="process" qsTypeId="urn:microsoft.com/office/officeart/2005/8/quickstyle/simple5" qsCatId="simple" csTypeId="urn:microsoft.com/office/officeart/2005/8/colors/accent2_1" csCatId="accent2" phldr="1"/>
      <dgm:spPr/>
      <dgm:t>
        <a:bodyPr/>
        <a:lstStyle/>
        <a:p>
          <a:endParaRPr lang="en-US"/>
        </a:p>
      </dgm:t>
    </dgm:pt>
    <dgm:pt modelId="{836CF2C9-00C0-43D2-85D0-F9D10838A6E2}">
      <dgm:prSet/>
      <dgm:spPr/>
      <dgm:t>
        <a:bodyPr/>
        <a:lstStyle/>
        <a:p>
          <a:pPr rtl="0"/>
          <a:r>
            <a:rPr lang="en-US" dirty="0" err="1" smtClean="0">
              <a:solidFill>
                <a:schemeClr val="tx2">
                  <a:lumMod val="50000"/>
                  <a:lumOff val="50000"/>
                </a:schemeClr>
              </a:solidFill>
            </a:rPr>
            <a:t>Basisinformatie</a:t>
          </a:r>
          <a:endParaRPr lang="en-GB" dirty="0">
            <a:solidFill>
              <a:schemeClr val="tx2">
                <a:lumMod val="50000"/>
                <a:lumOff val="50000"/>
              </a:schemeClr>
            </a:solidFill>
          </a:endParaRPr>
        </a:p>
      </dgm:t>
    </dgm:pt>
    <dgm:pt modelId="{80865D74-3349-418A-8F2F-517471FF172F}" type="parTrans" cxnId="{DD28F414-A05B-460B-9890-27C0B6FBEE72}">
      <dgm:prSet/>
      <dgm:spPr/>
      <dgm:t>
        <a:bodyPr/>
        <a:lstStyle/>
        <a:p>
          <a:endParaRPr lang="en-US"/>
        </a:p>
      </dgm:t>
    </dgm:pt>
    <dgm:pt modelId="{B6C2A8AC-BE4C-4E59-BA19-B39E91866397}" type="sibTrans" cxnId="{DD28F414-A05B-460B-9890-27C0B6FBEE72}">
      <dgm:prSet/>
      <dgm:spPr/>
      <dgm:t>
        <a:bodyPr/>
        <a:lstStyle/>
        <a:p>
          <a:endParaRPr lang="en-US"/>
        </a:p>
      </dgm:t>
    </dgm:pt>
    <dgm:pt modelId="{76FDB817-5128-40C1-8E48-22CED69FBA84}">
      <dgm:prSet/>
      <dgm:spPr/>
      <dgm:t>
        <a:bodyPr/>
        <a:lstStyle/>
        <a:p>
          <a:pPr rtl="0"/>
          <a:r>
            <a:rPr lang="en-US" dirty="0" err="1" smtClean="0">
              <a:solidFill>
                <a:schemeClr val="tx2">
                  <a:lumMod val="50000"/>
                  <a:lumOff val="50000"/>
                </a:schemeClr>
              </a:solidFill>
            </a:rPr>
            <a:t>Kwalitatieve</a:t>
          </a:r>
          <a:r>
            <a:rPr lang="en-US" dirty="0" smtClean="0">
              <a:solidFill>
                <a:schemeClr val="tx2">
                  <a:lumMod val="50000"/>
                  <a:lumOff val="50000"/>
                </a:schemeClr>
              </a:solidFill>
            </a:rPr>
            <a:t> </a:t>
          </a:r>
          <a:r>
            <a:rPr lang="en-US" dirty="0" err="1" smtClean="0">
              <a:solidFill>
                <a:schemeClr val="tx2">
                  <a:lumMod val="50000"/>
                  <a:lumOff val="50000"/>
                </a:schemeClr>
              </a:solidFill>
            </a:rPr>
            <a:t>analyse</a:t>
          </a:r>
          <a:r>
            <a:rPr lang="en-US" dirty="0" smtClean="0">
              <a:solidFill>
                <a:schemeClr val="tx2">
                  <a:lumMod val="50000"/>
                  <a:lumOff val="50000"/>
                </a:schemeClr>
              </a:solidFill>
            </a:rPr>
            <a:t> (</a:t>
          </a:r>
          <a:r>
            <a:rPr lang="en-US" dirty="0" err="1" smtClean="0">
              <a:solidFill>
                <a:schemeClr val="tx2">
                  <a:lumMod val="50000"/>
                  <a:lumOff val="50000"/>
                </a:schemeClr>
              </a:solidFill>
            </a:rPr>
            <a:t>klankbord</a:t>
          </a:r>
          <a:r>
            <a:rPr lang="en-US" dirty="0" smtClean="0">
              <a:solidFill>
                <a:schemeClr val="tx2">
                  <a:lumMod val="50000"/>
                  <a:lumOff val="50000"/>
                </a:schemeClr>
              </a:solidFill>
            </a:rPr>
            <a:t>)</a:t>
          </a:r>
          <a:endParaRPr lang="en-GB" dirty="0">
            <a:solidFill>
              <a:schemeClr val="tx2">
                <a:lumMod val="50000"/>
                <a:lumOff val="50000"/>
              </a:schemeClr>
            </a:solidFill>
          </a:endParaRPr>
        </a:p>
      </dgm:t>
    </dgm:pt>
    <dgm:pt modelId="{0FCF8C63-EC97-4A4D-B08B-C99703A66682}" type="parTrans" cxnId="{8D704289-52C1-42A2-BF58-D21AC284EE59}">
      <dgm:prSet/>
      <dgm:spPr/>
      <dgm:t>
        <a:bodyPr/>
        <a:lstStyle/>
        <a:p>
          <a:endParaRPr lang="en-US"/>
        </a:p>
      </dgm:t>
    </dgm:pt>
    <dgm:pt modelId="{C34FCF6B-8EF0-4703-AA7A-A6F7FCA7F7B2}" type="sibTrans" cxnId="{8D704289-52C1-42A2-BF58-D21AC284EE59}">
      <dgm:prSet/>
      <dgm:spPr/>
      <dgm:t>
        <a:bodyPr/>
        <a:lstStyle/>
        <a:p>
          <a:endParaRPr lang="en-US"/>
        </a:p>
      </dgm:t>
    </dgm:pt>
    <dgm:pt modelId="{E944ACE9-86F1-43F8-800F-27C7EF66AB29}">
      <dgm:prSet/>
      <dgm:spPr/>
      <dgm:t>
        <a:bodyPr/>
        <a:lstStyle/>
        <a:p>
          <a:pPr rtl="0"/>
          <a:r>
            <a:rPr lang="en-US" dirty="0" err="1" smtClean="0">
              <a:solidFill>
                <a:schemeClr val="tx2">
                  <a:lumMod val="50000"/>
                  <a:lumOff val="50000"/>
                </a:schemeClr>
              </a:solidFill>
            </a:rPr>
            <a:t>Kwantitatieve</a:t>
          </a:r>
          <a:r>
            <a:rPr lang="en-US" dirty="0" smtClean="0">
              <a:solidFill>
                <a:schemeClr val="tx2">
                  <a:lumMod val="50000"/>
                  <a:lumOff val="50000"/>
                </a:schemeClr>
              </a:solidFill>
            </a:rPr>
            <a:t> </a:t>
          </a:r>
          <a:r>
            <a:rPr lang="en-US" dirty="0" err="1" smtClean="0">
              <a:solidFill>
                <a:schemeClr val="tx2">
                  <a:lumMod val="50000"/>
                  <a:lumOff val="50000"/>
                </a:schemeClr>
              </a:solidFill>
            </a:rPr>
            <a:t>analyse</a:t>
          </a:r>
          <a:r>
            <a:rPr lang="en-US" dirty="0" smtClean="0">
              <a:solidFill>
                <a:schemeClr val="tx2">
                  <a:lumMod val="50000"/>
                  <a:lumOff val="50000"/>
                </a:schemeClr>
              </a:solidFill>
            </a:rPr>
            <a:t> (LCA&amp;LCC</a:t>
          </a:r>
          <a:r>
            <a:rPr lang="en-US" dirty="0" smtClean="0">
              <a:solidFill>
                <a:schemeClr val="tx2">
                  <a:lumMod val="50000"/>
                  <a:lumOff val="50000"/>
                </a:schemeClr>
              </a:solidFill>
            </a:rPr>
            <a:t>)</a:t>
          </a:r>
          <a:endParaRPr lang="en-GB" dirty="0">
            <a:solidFill>
              <a:schemeClr val="tx2">
                <a:lumMod val="50000"/>
                <a:lumOff val="50000"/>
              </a:schemeClr>
            </a:solidFill>
          </a:endParaRPr>
        </a:p>
      </dgm:t>
    </dgm:pt>
    <dgm:pt modelId="{A239E4B9-027E-40D6-A66A-3CFD755CC91C}" type="parTrans" cxnId="{6234808E-C754-4B46-8BCC-2807F6184721}">
      <dgm:prSet/>
      <dgm:spPr/>
      <dgm:t>
        <a:bodyPr/>
        <a:lstStyle/>
        <a:p>
          <a:endParaRPr lang="en-US"/>
        </a:p>
      </dgm:t>
    </dgm:pt>
    <dgm:pt modelId="{10B041AF-72E0-46CE-9089-CED27F107D60}" type="sibTrans" cxnId="{6234808E-C754-4B46-8BCC-2807F6184721}">
      <dgm:prSet/>
      <dgm:spPr/>
      <dgm:t>
        <a:bodyPr/>
        <a:lstStyle/>
        <a:p>
          <a:endParaRPr lang="en-US"/>
        </a:p>
      </dgm:t>
    </dgm:pt>
    <dgm:pt modelId="{3122E493-A8A3-4C9F-A528-F31AD7257395}" type="pres">
      <dgm:prSet presAssocID="{C88C1958-A1E8-4071-8F92-A2F56E364D3A}" presName="Name0" presStyleCnt="0">
        <dgm:presLayoutVars>
          <dgm:dir/>
          <dgm:animLvl val="lvl"/>
          <dgm:resizeHandles val="exact"/>
        </dgm:presLayoutVars>
      </dgm:prSet>
      <dgm:spPr/>
      <dgm:t>
        <a:bodyPr/>
        <a:lstStyle/>
        <a:p>
          <a:endParaRPr lang="en-US"/>
        </a:p>
      </dgm:t>
    </dgm:pt>
    <dgm:pt modelId="{1C2AB5C7-8919-446F-AD6D-FE86E727EF87}" type="pres">
      <dgm:prSet presAssocID="{C88C1958-A1E8-4071-8F92-A2F56E364D3A}" presName="tSp" presStyleCnt="0"/>
      <dgm:spPr/>
      <dgm:t>
        <a:bodyPr/>
        <a:lstStyle/>
        <a:p>
          <a:endParaRPr lang="en-US"/>
        </a:p>
      </dgm:t>
    </dgm:pt>
    <dgm:pt modelId="{324405D8-31A8-4610-B0FF-9EF7FAA232AC}" type="pres">
      <dgm:prSet presAssocID="{C88C1958-A1E8-4071-8F92-A2F56E364D3A}" presName="bSp" presStyleCnt="0"/>
      <dgm:spPr/>
      <dgm:t>
        <a:bodyPr/>
        <a:lstStyle/>
        <a:p>
          <a:endParaRPr lang="en-US"/>
        </a:p>
      </dgm:t>
    </dgm:pt>
    <dgm:pt modelId="{DB076028-2FFD-4345-9AB7-C873CF9171A1}" type="pres">
      <dgm:prSet presAssocID="{C88C1958-A1E8-4071-8F92-A2F56E364D3A}" presName="process" presStyleCnt="0"/>
      <dgm:spPr/>
      <dgm:t>
        <a:bodyPr/>
        <a:lstStyle/>
        <a:p>
          <a:endParaRPr lang="en-US"/>
        </a:p>
      </dgm:t>
    </dgm:pt>
    <dgm:pt modelId="{139D8DF9-F37C-4755-9504-3F6836D6D708}" type="pres">
      <dgm:prSet presAssocID="{836CF2C9-00C0-43D2-85D0-F9D10838A6E2}" presName="composite1" presStyleCnt="0"/>
      <dgm:spPr/>
      <dgm:t>
        <a:bodyPr/>
        <a:lstStyle/>
        <a:p>
          <a:endParaRPr lang="en-US"/>
        </a:p>
      </dgm:t>
    </dgm:pt>
    <dgm:pt modelId="{4EA80972-F3A0-4437-B47F-C9E8429809F9}" type="pres">
      <dgm:prSet presAssocID="{836CF2C9-00C0-43D2-85D0-F9D10838A6E2}" presName="dummyNode1" presStyleLbl="node1" presStyleIdx="0" presStyleCnt="3"/>
      <dgm:spPr/>
      <dgm:t>
        <a:bodyPr/>
        <a:lstStyle/>
        <a:p>
          <a:endParaRPr lang="en-US"/>
        </a:p>
      </dgm:t>
    </dgm:pt>
    <dgm:pt modelId="{D0900030-60B8-49BB-A5AF-9B1204A2C957}" type="pres">
      <dgm:prSet presAssocID="{836CF2C9-00C0-43D2-85D0-F9D10838A6E2}" presName="childNode1" presStyleLbl="bgAcc1" presStyleIdx="0" presStyleCnt="3" custLinFactNeighborX="8491">
        <dgm:presLayoutVars>
          <dgm:bulletEnabled val="1"/>
        </dgm:presLayoutVars>
      </dgm:prSet>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pt>
    <dgm:pt modelId="{46D69845-4BDA-40AF-8039-883588AD745D}" type="pres">
      <dgm:prSet presAssocID="{836CF2C9-00C0-43D2-85D0-F9D10838A6E2}" presName="childNode1tx" presStyleLbl="bgAcc1" presStyleIdx="0" presStyleCnt="3">
        <dgm:presLayoutVars>
          <dgm:bulletEnabled val="1"/>
        </dgm:presLayoutVars>
      </dgm:prSet>
      <dgm:spPr/>
      <dgm:t>
        <a:bodyPr/>
        <a:lstStyle/>
        <a:p>
          <a:endParaRPr lang="en-US"/>
        </a:p>
      </dgm:t>
    </dgm:pt>
    <dgm:pt modelId="{FF44D07E-4679-4E81-B36A-77CB06725FEE}" type="pres">
      <dgm:prSet presAssocID="{836CF2C9-00C0-43D2-85D0-F9D10838A6E2}" presName="parentNode1" presStyleLbl="node1" presStyleIdx="0" presStyleCnt="3" custLinFactNeighborX="10327" custLinFactNeighborY="16987">
        <dgm:presLayoutVars>
          <dgm:chMax val="1"/>
          <dgm:bulletEnabled val="1"/>
        </dgm:presLayoutVars>
      </dgm:prSet>
      <dgm:spPr/>
      <dgm:t>
        <a:bodyPr/>
        <a:lstStyle/>
        <a:p>
          <a:endParaRPr lang="en-US"/>
        </a:p>
      </dgm:t>
    </dgm:pt>
    <dgm:pt modelId="{3B326A55-1102-4C37-BD73-22998C9D7F4B}" type="pres">
      <dgm:prSet presAssocID="{836CF2C9-00C0-43D2-85D0-F9D10838A6E2}" presName="connSite1" presStyleCnt="0"/>
      <dgm:spPr/>
      <dgm:t>
        <a:bodyPr/>
        <a:lstStyle/>
        <a:p>
          <a:endParaRPr lang="en-US"/>
        </a:p>
      </dgm:t>
    </dgm:pt>
    <dgm:pt modelId="{43ECFA33-6F46-41FB-8152-2FB1E2D540A4}" type="pres">
      <dgm:prSet presAssocID="{B6C2A8AC-BE4C-4E59-BA19-B39E91866397}" presName="Name9" presStyleLbl="sibTrans2D1" presStyleIdx="0" presStyleCnt="2" custScaleX="101637"/>
      <dgm:spPr/>
      <dgm:t>
        <a:bodyPr/>
        <a:lstStyle/>
        <a:p>
          <a:endParaRPr lang="en-US"/>
        </a:p>
      </dgm:t>
    </dgm:pt>
    <dgm:pt modelId="{23A437CF-A2AE-4457-800B-9425D7FA4BDE}" type="pres">
      <dgm:prSet presAssocID="{76FDB817-5128-40C1-8E48-22CED69FBA84}" presName="composite2" presStyleCnt="0"/>
      <dgm:spPr/>
      <dgm:t>
        <a:bodyPr/>
        <a:lstStyle/>
        <a:p>
          <a:endParaRPr lang="en-US"/>
        </a:p>
      </dgm:t>
    </dgm:pt>
    <dgm:pt modelId="{BED3DD73-65D2-4EA6-84DF-A8714D56C4E8}" type="pres">
      <dgm:prSet presAssocID="{76FDB817-5128-40C1-8E48-22CED69FBA84}" presName="dummyNode2" presStyleLbl="node1" presStyleIdx="0" presStyleCnt="3"/>
      <dgm:spPr/>
      <dgm:t>
        <a:bodyPr/>
        <a:lstStyle/>
        <a:p>
          <a:endParaRPr lang="en-US"/>
        </a:p>
      </dgm:t>
    </dgm:pt>
    <dgm:pt modelId="{2D3E1B47-D9CA-4F51-BF9D-A9F8D1C109D7}" type="pres">
      <dgm:prSet presAssocID="{76FDB817-5128-40C1-8E48-22CED69FBA84}" presName="childNode2" presStyleLbl="bgAcc1" presStyleIdx="1" presStyleCnt="3">
        <dgm:presLayoutVars>
          <dgm:bulletEnabled val="1"/>
        </dgm:presLayoutVars>
      </dgm:prSet>
      <dgm:spPr>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n-US"/>
        </a:p>
      </dgm:t>
    </dgm:pt>
    <dgm:pt modelId="{39CFAC8F-A0C7-4C47-8D24-9033026E606C}" type="pres">
      <dgm:prSet presAssocID="{76FDB817-5128-40C1-8E48-22CED69FBA84}" presName="childNode2tx" presStyleLbl="bgAcc1" presStyleIdx="1" presStyleCnt="3">
        <dgm:presLayoutVars>
          <dgm:bulletEnabled val="1"/>
        </dgm:presLayoutVars>
      </dgm:prSet>
      <dgm:spPr/>
      <dgm:t>
        <a:bodyPr/>
        <a:lstStyle/>
        <a:p>
          <a:endParaRPr lang="en-US"/>
        </a:p>
      </dgm:t>
    </dgm:pt>
    <dgm:pt modelId="{37828B4D-8DA9-4AA3-941C-A9DFFA8CD943}" type="pres">
      <dgm:prSet presAssocID="{76FDB817-5128-40C1-8E48-22CED69FBA84}" presName="parentNode2" presStyleLbl="node1" presStyleIdx="1" presStyleCnt="3" custLinFactNeighborX="1514" custLinFactNeighborY="-17372">
        <dgm:presLayoutVars>
          <dgm:chMax val="0"/>
          <dgm:bulletEnabled val="1"/>
        </dgm:presLayoutVars>
      </dgm:prSet>
      <dgm:spPr/>
      <dgm:t>
        <a:bodyPr/>
        <a:lstStyle/>
        <a:p>
          <a:endParaRPr lang="en-US"/>
        </a:p>
      </dgm:t>
    </dgm:pt>
    <dgm:pt modelId="{6AABEB8F-1122-45FF-B9C3-87121382B0E1}" type="pres">
      <dgm:prSet presAssocID="{76FDB817-5128-40C1-8E48-22CED69FBA84}" presName="connSite2" presStyleCnt="0"/>
      <dgm:spPr/>
      <dgm:t>
        <a:bodyPr/>
        <a:lstStyle/>
        <a:p>
          <a:endParaRPr lang="en-US"/>
        </a:p>
      </dgm:t>
    </dgm:pt>
    <dgm:pt modelId="{9F3F7C87-01CC-44B4-A891-0F4974DA16B1}" type="pres">
      <dgm:prSet presAssocID="{C34FCF6B-8EF0-4703-AA7A-A6F7FCA7F7B2}" presName="Name18" presStyleLbl="sibTrans2D1" presStyleIdx="1" presStyleCnt="2"/>
      <dgm:spPr/>
      <dgm:t>
        <a:bodyPr/>
        <a:lstStyle/>
        <a:p>
          <a:endParaRPr lang="en-US"/>
        </a:p>
      </dgm:t>
    </dgm:pt>
    <dgm:pt modelId="{3054A68E-9804-4E3C-A197-37F98D713400}" type="pres">
      <dgm:prSet presAssocID="{E944ACE9-86F1-43F8-800F-27C7EF66AB29}" presName="composite1" presStyleCnt="0"/>
      <dgm:spPr/>
      <dgm:t>
        <a:bodyPr/>
        <a:lstStyle/>
        <a:p>
          <a:endParaRPr lang="en-US"/>
        </a:p>
      </dgm:t>
    </dgm:pt>
    <dgm:pt modelId="{1F328B66-ECA4-478C-9565-81BBD1031972}" type="pres">
      <dgm:prSet presAssocID="{E944ACE9-86F1-43F8-800F-27C7EF66AB29}" presName="dummyNode1" presStyleLbl="node1" presStyleIdx="1" presStyleCnt="3"/>
      <dgm:spPr/>
      <dgm:t>
        <a:bodyPr/>
        <a:lstStyle/>
        <a:p>
          <a:endParaRPr lang="en-US"/>
        </a:p>
      </dgm:t>
    </dgm:pt>
    <dgm:pt modelId="{C7419198-E1B4-4114-9FE0-D2486E4F6C50}" type="pres">
      <dgm:prSet presAssocID="{E944ACE9-86F1-43F8-800F-27C7EF66AB29}" presName="childNode1" presStyleLbl="bgAcc1" presStyleIdx="2" presStyleCnt="3" custLinFactNeighborX="-8100">
        <dgm:presLayoutVars>
          <dgm:bulletEnabled val="1"/>
        </dgm:presLayoutVars>
      </dgm:prSet>
      <dgm:spPr>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t>
        <a:bodyPr/>
        <a:lstStyle/>
        <a:p>
          <a:endParaRPr lang="en-US"/>
        </a:p>
      </dgm:t>
    </dgm:pt>
    <dgm:pt modelId="{132EBF9C-9E23-4202-BDF1-A0A6A61BE871}" type="pres">
      <dgm:prSet presAssocID="{E944ACE9-86F1-43F8-800F-27C7EF66AB29}" presName="childNode1tx" presStyleLbl="bgAcc1" presStyleIdx="2" presStyleCnt="3">
        <dgm:presLayoutVars>
          <dgm:bulletEnabled val="1"/>
        </dgm:presLayoutVars>
      </dgm:prSet>
      <dgm:spPr/>
      <dgm:t>
        <a:bodyPr/>
        <a:lstStyle/>
        <a:p>
          <a:endParaRPr lang="en-US"/>
        </a:p>
      </dgm:t>
    </dgm:pt>
    <dgm:pt modelId="{19EAAB98-C292-4C7C-B4FC-06BF4721A544}" type="pres">
      <dgm:prSet presAssocID="{E944ACE9-86F1-43F8-800F-27C7EF66AB29}" presName="parentNode1" presStyleLbl="node1" presStyleIdx="2" presStyleCnt="3" custLinFactNeighborX="-9102" custLinFactNeighborY="8622">
        <dgm:presLayoutVars>
          <dgm:chMax val="1"/>
          <dgm:bulletEnabled val="1"/>
        </dgm:presLayoutVars>
      </dgm:prSet>
      <dgm:spPr/>
      <dgm:t>
        <a:bodyPr/>
        <a:lstStyle/>
        <a:p>
          <a:endParaRPr lang="en-US"/>
        </a:p>
      </dgm:t>
    </dgm:pt>
    <dgm:pt modelId="{AD2D0FC0-3496-41B2-8735-ADDE2B423FF1}" type="pres">
      <dgm:prSet presAssocID="{E944ACE9-86F1-43F8-800F-27C7EF66AB29}" presName="connSite1" presStyleCnt="0"/>
      <dgm:spPr/>
      <dgm:t>
        <a:bodyPr/>
        <a:lstStyle/>
        <a:p>
          <a:endParaRPr lang="en-US"/>
        </a:p>
      </dgm:t>
    </dgm:pt>
  </dgm:ptLst>
  <dgm:cxnLst>
    <dgm:cxn modelId="{F351A86C-B683-415C-A35C-0587C179EA4C}" type="presOf" srcId="{C34FCF6B-8EF0-4703-AA7A-A6F7FCA7F7B2}" destId="{9F3F7C87-01CC-44B4-A891-0F4974DA16B1}" srcOrd="0" destOrd="0" presId="urn:microsoft.com/office/officeart/2005/8/layout/hProcess4"/>
    <dgm:cxn modelId="{7786249C-DCDB-447C-96CC-8F3850313460}" type="presOf" srcId="{E944ACE9-86F1-43F8-800F-27C7EF66AB29}" destId="{19EAAB98-C292-4C7C-B4FC-06BF4721A544}" srcOrd="0" destOrd="0" presId="urn:microsoft.com/office/officeart/2005/8/layout/hProcess4"/>
    <dgm:cxn modelId="{8D704289-52C1-42A2-BF58-D21AC284EE59}" srcId="{C88C1958-A1E8-4071-8F92-A2F56E364D3A}" destId="{76FDB817-5128-40C1-8E48-22CED69FBA84}" srcOrd="1" destOrd="0" parTransId="{0FCF8C63-EC97-4A4D-B08B-C99703A66682}" sibTransId="{C34FCF6B-8EF0-4703-AA7A-A6F7FCA7F7B2}"/>
    <dgm:cxn modelId="{DD28F414-A05B-460B-9890-27C0B6FBEE72}" srcId="{C88C1958-A1E8-4071-8F92-A2F56E364D3A}" destId="{836CF2C9-00C0-43D2-85D0-F9D10838A6E2}" srcOrd="0" destOrd="0" parTransId="{80865D74-3349-418A-8F2F-517471FF172F}" sibTransId="{B6C2A8AC-BE4C-4E59-BA19-B39E91866397}"/>
    <dgm:cxn modelId="{6F34202E-87E3-4053-8B93-E2BF62D83EDE}" type="presOf" srcId="{B6C2A8AC-BE4C-4E59-BA19-B39E91866397}" destId="{43ECFA33-6F46-41FB-8152-2FB1E2D540A4}" srcOrd="0" destOrd="0" presId="urn:microsoft.com/office/officeart/2005/8/layout/hProcess4"/>
    <dgm:cxn modelId="{C82792DD-0764-490F-B98C-18E17F7F175C}" type="presOf" srcId="{76FDB817-5128-40C1-8E48-22CED69FBA84}" destId="{37828B4D-8DA9-4AA3-941C-A9DFFA8CD943}" srcOrd="0" destOrd="0" presId="urn:microsoft.com/office/officeart/2005/8/layout/hProcess4"/>
    <dgm:cxn modelId="{480763DF-E7E7-470A-9344-74D53EAF9908}" type="presOf" srcId="{836CF2C9-00C0-43D2-85D0-F9D10838A6E2}" destId="{FF44D07E-4679-4E81-B36A-77CB06725FEE}" srcOrd="0" destOrd="0" presId="urn:microsoft.com/office/officeart/2005/8/layout/hProcess4"/>
    <dgm:cxn modelId="{F2EF34DA-B21F-4DD7-949E-A76A7536B0BE}" type="presOf" srcId="{C88C1958-A1E8-4071-8F92-A2F56E364D3A}" destId="{3122E493-A8A3-4C9F-A528-F31AD7257395}" srcOrd="0" destOrd="0" presId="urn:microsoft.com/office/officeart/2005/8/layout/hProcess4"/>
    <dgm:cxn modelId="{6234808E-C754-4B46-8BCC-2807F6184721}" srcId="{C88C1958-A1E8-4071-8F92-A2F56E364D3A}" destId="{E944ACE9-86F1-43F8-800F-27C7EF66AB29}" srcOrd="2" destOrd="0" parTransId="{A239E4B9-027E-40D6-A66A-3CFD755CC91C}" sibTransId="{10B041AF-72E0-46CE-9089-CED27F107D60}"/>
    <dgm:cxn modelId="{135DE75E-07CA-4EB7-8AB4-0FE2EF5F1AAE}" type="presParOf" srcId="{3122E493-A8A3-4C9F-A528-F31AD7257395}" destId="{1C2AB5C7-8919-446F-AD6D-FE86E727EF87}" srcOrd="0" destOrd="0" presId="urn:microsoft.com/office/officeart/2005/8/layout/hProcess4"/>
    <dgm:cxn modelId="{081D2505-3E62-4802-A328-9E230BD45E61}" type="presParOf" srcId="{3122E493-A8A3-4C9F-A528-F31AD7257395}" destId="{324405D8-31A8-4610-B0FF-9EF7FAA232AC}" srcOrd="1" destOrd="0" presId="urn:microsoft.com/office/officeart/2005/8/layout/hProcess4"/>
    <dgm:cxn modelId="{EE311968-E93A-444F-A002-37DA1907259A}" type="presParOf" srcId="{3122E493-A8A3-4C9F-A528-F31AD7257395}" destId="{DB076028-2FFD-4345-9AB7-C873CF9171A1}" srcOrd="2" destOrd="0" presId="urn:microsoft.com/office/officeart/2005/8/layout/hProcess4"/>
    <dgm:cxn modelId="{87E0F11F-AE7A-45D2-9DE3-EFD056E7F8B4}" type="presParOf" srcId="{DB076028-2FFD-4345-9AB7-C873CF9171A1}" destId="{139D8DF9-F37C-4755-9504-3F6836D6D708}" srcOrd="0" destOrd="0" presId="urn:microsoft.com/office/officeart/2005/8/layout/hProcess4"/>
    <dgm:cxn modelId="{6BE13026-B8BC-4DD2-B6E4-357AD37559DC}" type="presParOf" srcId="{139D8DF9-F37C-4755-9504-3F6836D6D708}" destId="{4EA80972-F3A0-4437-B47F-C9E8429809F9}" srcOrd="0" destOrd="0" presId="urn:microsoft.com/office/officeart/2005/8/layout/hProcess4"/>
    <dgm:cxn modelId="{8152CE41-9F32-484D-973B-BA3161429B14}" type="presParOf" srcId="{139D8DF9-F37C-4755-9504-3F6836D6D708}" destId="{D0900030-60B8-49BB-A5AF-9B1204A2C957}" srcOrd="1" destOrd="0" presId="urn:microsoft.com/office/officeart/2005/8/layout/hProcess4"/>
    <dgm:cxn modelId="{28F3CDB5-8E76-4265-AC1B-FEAC2783328B}" type="presParOf" srcId="{139D8DF9-F37C-4755-9504-3F6836D6D708}" destId="{46D69845-4BDA-40AF-8039-883588AD745D}" srcOrd="2" destOrd="0" presId="urn:microsoft.com/office/officeart/2005/8/layout/hProcess4"/>
    <dgm:cxn modelId="{6CFA0A01-0D5D-4871-A4F4-668C79F0A9C6}" type="presParOf" srcId="{139D8DF9-F37C-4755-9504-3F6836D6D708}" destId="{FF44D07E-4679-4E81-B36A-77CB06725FEE}" srcOrd="3" destOrd="0" presId="urn:microsoft.com/office/officeart/2005/8/layout/hProcess4"/>
    <dgm:cxn modelId="{0336E0D3-3E80-4C7C-B601-371C99EA7D98}" type="presParOf" srcId="{139D8DF9-F37C-4755-9504-3F6836D6D708}" destId="{3B326A55-1102-4C37-BD73-22998C9D7F4B}" srcOrd="4" destOrd="0" presId="urn:microsoft.com/office/officeart/2005/8/layout/hProcess4"/>
    <dgm:cxn modelId="{0749AB95-B4B1-4DEC-B88D-35E8135AA6BE}" type="presParOf" srcId="{DB076028-2FFD-4345-9AB7-C873CF9171A1}" destId="{43ECFA33-6F46-41FB-8152-2FB1E2D540A4}" srcOrd="1" destOrd="0" presId="urn:microsoft.com/office/officeart/2005/8/layout/hProcess4"/>
    <dgm:cxn modelId="{7F19E39E-4411-4D8D-8A49-4F730F30E1FA}" type="presParOf" srcId="{DB076028-2FFD-4345-9AB7-C873CF9171A1}" destId="{23A437CF-A2AE-4457-800B-9425D7FA4BDE}" srcOrd="2" destOrd="0" presId="urn:microsoft.com/office/officeart/2005/8/layout/hProcess4"/>
    <dgm:cxn modelId="{4090726C-B6CD-42C7-9969-A8E089B2CF30}" type="presParOf" srcId="{23A437CF-A2AE-4457-800B-9425D7FA4BDE}" destId="{BED3DD73-65D2-4EA6-84DF-A8714D56C4E8}" srcOrd="0" destOrd="0" presId="urn:microsoft.com/office/officeart/2005/8/layout/hProcess4"/>
    <dgm:cxn modelId="{661A46A0-924B-483E-9463-746CC2F58258}" type="presParOf" srcId="{23A437CF-A2AE-4457-800B-9425D7FA4BDE}" destId="{2D3E1B47-D9CA-4F51-BF9D-A9F8D1C109D7}" srcOrd="1" destOrd="0" presId="urn:microsoft.com/office/officeart/2005/8/layout/hProcess4"/>
    <dgm:cxn modelId="{01E65425-0126-4B70-BA25-E6B7600922DB}" type="presParOf" srcId="{23A437CF-A2AE-4457-800B-9425D7FA4BDE}" destId="{39CFAC8F-A0C7-4C47-8D24-9033026E606C}" srcOrd="2" destOrd="0" presId="urn:microsoft.com/office/officeart/2005/8/layout/hProcess4"/>
    <dgm:cxn modelId="{2860FE0D-96AC-4AD1-9562-1CF4525924D2}" type="presParOf" srcId="{23A437CF-A2AE-4457-800B-9425D7FA4BDE}" destId="{37828B4D-8DA9-4AA3-941C-A9DFFA8CD943}" srcOrd="3" destOrd="0" presId="urn:microsoft.com/office/officeart/2005/8/layout/hProcess4"/>
    <dgm:cxn modelId="{2110D26B-F759-472E-8609-E58164B5F173}" type="presParOf" srcId="{23A437CF-A2AE-4457-800B-9425D7FA4BDE}" destId="{6AABEB8F-1122-45FF-B9C3-87121382B0E1}" srcOrd="4" destOrd="0" presId="urn:microsoft.com/office/officeart/2005/8/layout/hProcess4"/>
    <dgm:cxn modelId="{5EA86F69-F05F-4117-8B69-6A9E88BD338F}" type="presParOf" srcId="{DB076028-2FFD-4345-9AB7-C873CF9171A1}" destId="{9F3F7C87-01CC-44B4-A891-0F4974DA16B1}" srcOrd="3" destOrd="0" presId="urn:microsoft.com/office/officeart/2005/8/layout/hProcess4"/>
    <dgm:cxn modelId="{63A05A28-6875-4A4A-9DD4-1411529EB034}" type="presParOf" srcId="{DB076028-2FFD-4345-9AB7-C873CF9171A1}" destId="{3054A68E-9804-4E3C-A197-37F98D713400}" srcOrd="4" destOrd="0" presId="urn:microsoft.com/office/officeart/2005/8/layout/hProcess4"/>
    <dgm:cxn modelId="{8A5D5678-B2E5-46C5-AFAF-14B118FC8633}" type="presParOf" srcId="{3054A68E-9804-4E3C-A197-37F98D713400}" destId="{1F328B66-ECA4-478C-9565-81BBD1031972}" srcOrd="0" destOrd="0" presId="urn:microsoft.com/office/officeart/2005/8/layout/hProcess4"/>
    <dgm:cxn modelId="{3D7DEE39-C261-4EF1-AB52-63E22021C5B4}" type="presParOf" srcId="{3054A68E-9804-4E3C-A197-37F98D713400}" destId="{C7419198-E1B4-4114-9FE0-D2486E4F6C50}" srcOrd="1" destOrd="0" presId="urn:microsoft.com/office/officeart/2005/8/layout/hProcess4"/>
    <dgm:cxn modelId="{7DFEB292-385D-4894-8F94-0EBF9B591E50}" type="presParOf" srcId="{3054A68E-9804-4E3C-A197-37F98D713400}" destId="{132EBF9C-9E23-4202-BDF1-A0A6A61BE871}" srcOrd="2" destOrd="0" presId="urn:microsoft.com/office/officeart/2005/8/layout/hProcess4"/>
    <dgm:cxn modelId="{04B1FBF0-0227-404C-9F49-74F902B516B3}" type="presParOf" srcId="{3054A68E-9804-4E3C-A197-37F98D713400}" destId="{19EAAB98-C292-4C7C-B4FC-06BF4721A544}" srcOrd="3" destOrd="0" presId="urn:microsoft.com/office/officeart/2005/8/layout/hProcess4"/>
    <dgm:cxn modelId="{A6D71DB9-26DE-43E5-BE99-FCDA690072DB}" type="presParOf" srcId="{3054A68E-9804-4E3C-A197-37F98D713400}" destId="{AD2D0FC0-3496-41B2-8735-ADDE2B423FF1}"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00030-60B8-49BB-A5AF-9B1204A2C957}">
      <dsp:nvSpPr>
        <dsp:cNvPr id="0" name=""/>
        <dsp:cNvSpPr/>
      </dsp:nvSpPr>
      <dsp:spPr>
        <a:xfrm>
          <a:off x="206973" y="1083984"/>
          <a:ext cx="2435157" cy="2008495"/>
        </a:xfrm>
        <a:prstGeom prst="roundRect">
          <a:avLst>
            <a:gd name="adj" fmla="val 10000"/>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3ECFA33-6F46-41FB-8152-2FB1E2D540A4}">
      <dsp:nvSpPr>
        <dsp:cNvPr id="0" name=""/>
        <dsp:cNvSpPr/>
      </dsp:nvSpPr>
      <dsp:spPr>
        <a:xfrm>
          <a:off x="1532377" y="1782752"/>
          <a:ext cx="2536981" cy="2496120"/>
        </a:xfrm>
        <a:prstGeom prst="leftCircularArrow">
          <a:avLst>
            <a:gd name="adj1" fmla="val 3716"/>
            <a:gd name="adj2" fmla="val 463465"/>
            <a:gd name="adj3" fmla="val 1986883"/>
            <a:gd name="adj4" fmla="val 8772396"/>
            <a:gd name="adj5" fmla="val 4335"/>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F44D07E-4679-4E81-B36A-77CB06725FEE}">
      <dsp:nvSpPr>
        <dsp:cNvPr id="0" name=""/>
        <dsp:cNvSpPr/>
      </dsp:nvSpPr>
      <dsp:spPr>
        <a:xfrm>
          <a:off x="764887" y="2808309"/>
          <a:ext cx="2164584" cy="860783"/>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kern="1200" dirty="0" err="1" smtClean="0">
              <a:solidFill>
                <a:schemeClr val="tx2">
                  <a:lumMod val="50000"/>
                  <a:lumOff val="50000"/>
                </a:schemeClr>
              </a:solidFill>
            </a:rPr>
            <a:t>Basisinformatie</a:t>
          </a:r>
          <a:endParaRPr lang="en-GB" sz="1900" kern="1200" dirty="0">
            <a:solidFill>
              <a:schemeClr val="tx2">
                <a:lumMod val="50000"/>
                <a:lumOff val="50000"/>
              </a:schemeClr>
            </a:solidFill>
          </a:endParaRPr>
        </a:p>
      </dsp:txBody>
      <dsp:txXfrm>
        <a:off x="790098" y="2833520"/>
        <a:ext cx="2114162" cy="810361"/>
      </dsp:txXfrm>
    </dsp:sp>
    <dsp:sp modelId="{2D3E1B47-D9CA-4F51-BF9D-A9F8D1C109D7}">
      <dsp:nvSpPr>
        <dsp:cNvPr id="0" name=""/>
        <dsp:cNvSpPr/>
      </dsp:nvSpPr>
      <dsp:spPr>
        <a:xfrm>
          <a:off x="3147634" y="1083984"/>
          <a:ext cx="2435157" cy="2008495"/>
        </a:xfrm>
        <a:prstGeom prst="roundRect">
          <a:avLst>
            <a:gd name="adj" fmla="val 10000"/>
          </a:avLst>
        </a:prstGeom>
        <a:blipFill rotWithShape="0">
          <a:blip xmlns:r="http://schemas.openxmlformats.org/officeDocument/2006/relationships" r:embed="rId2" cstate="email">
            <a:extLst>
              <a:ext uri="{28A0092B-C50C-407E-A947-70E740481C1C}">
                <a14:useLocalDpi xmlns:a14="http://schemas.microsoft.com/office/drawing/2010/main"/>
              </a:ext>
            </a:extLst>
          </a:blip>
          <a:stretch>
            <a:fillRect/>
          </a:stretch>
        </a:blip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F3F7C87-01CC-44B4-A891-0F4974DA16B1}">
      <dsp:nvSpPr>
        <dsp:cNvPr id="0" name=""/>
        <dsp:cNvSpPr/>
      </dsp:nvSpPr>
      <dsp:spPr>
        <a:xfrm>
          <a:off x="4488962" y="-180695"/>
          <a:ext cx="2799352" cy="2799352"/>
        </a:xfrm>
        <a:prstGeom prst="circularArrow">
          <a:avLst>
            <a:gd name="adj1" fmla="val 3314"/>
            <a:gd name="adj2" fmla="val 409310"/>
            <a:gd name="adj3" fmla="val 19642862"/>
            <a:gd name="adj4" fmla="val 12803194"/>
            <a:gd name="adj5" fmla="val 3866"/>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7828B4D-8DA9-4AA3-941C-A9DFFA8CD943}">
      <dsp:nvSpPr>
        <dsp:cNvPr id="0" name=""/>
        <dsp:cNvSpPr/>
      </dsp:nvSpPr>
      <dsp:spPr>
        <a:xfrm>
          <a:off x="3721552" y="504056"/>
          <a:ext cx="2164584" cy="860783"/>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kern="1200" dirty="0" err="1" smtClean="0">
              <a:solidFill>
                <a:schemeClr val="tx2">
                  <a:lumMod val="50000"/>
                  <a:lumOff val="50000"/>
                </a:schemeClr>
              </a:solidFill>
            </a:rPr>
            <a:t>Kwalitatieve</a:t>
          </a:r>
          <a:r>
            <a:rPr lang="en-US" sz="1900" kern="1200" dirty="0" smtClean="0">
              <a:solidFill>
                <a:schemeClr val="tx2">
                  <a:lumMod val="50000"/>
                  <a:lumOff val="50000"/>
                </a:schemeClr>
              </a:solidFill>
            </a:rPr>
            <a:t> </a:t>
          </a:r>
          <a:r>
            <a:rPr lang="en-US" sz="1900" kern="1200" dirty="0" err="1" smtClean="0">
              <a:solidFill>
                <a:schemeClr val="tx2">
                  <a:lumMod val="50000"/>
                  <a:lumOff val="50000"/>
                </a:schemeClr>
              </a:solidFill>
            </a:rPr>
            <a:t>analyse</a:t>
          </a:r>
          <a:r>
            <a:rPr lang="en-US" sz="1900" kern="1200" dirty="0" smtClean="0">
              <a:solidFill>
                <a:schemeClr val="tx2">
                  <a:lumMod val="50000"/>
                  <a:lumOff val="50000"/>
                </a:schemeClr>
              </a:solidFill>
            </a:rPr>
            <a:t> (</a:t>
          </a:r>
          <a:r>
            <a:rPr lang="en-US" sz="1900" kern="1200" dirty="0" err="1" smtClean="0">
              <a:solidFill>
                <a:schemeClr val="tx2">
                  <a:lumMod val="50000"/>
                  <a:lumOff val="50000"/>
                </a:schemeClr>
              </a:solidFill>
            </a:rPr>
            <a:t>klankbord</a:t>
          </a:r>
          <a:r>
            <a:rPr lang="en-US" sz="1900" kern="1200" dirty="0" smtClean="0">
              <a:solidFill>
                <a:schemeClr val="tx2">
                  <a:lumMod val="50000"/>
                  <a:lumOff val="50000"/>
                </a:schemeClr>
              </a:solidFill>
            </a:rPr>
            <a:t>)</a:t>
          </a:r>
          <a:endParaRPr lang="en-GB" sz="1900" kern="1200" dirty="0">
            <a:solidFill>
              <a:schemeClr val="tx2">
                <a:lumMod val="50000"/>
                <a:lumOff val="50000"/>
              </a:schemeClr>
            </a:solidFill>
          </a:endParaRPr>
        </a:p>
      </dsp:txBody>
      <dsp:txXfrm>
        <a:off x="3746763" y="529267"/>
        <a:ext cx="2114162" cy="810361"/>
      </dsp:txXfrm>
    </dsp:sp>
    <dsp:sp modelId="{C7419198-E1B4-4114-9FE0-D2486E4F6C50}">
      <dsp:nvSpPr>
        <dsp:cNvPr id="0" name=""/>
        <dsp:cNvSpPr/>
      </dsp:nvSpPr>
      <dsp:spPr>
        <a:xfrm>
          <a:off x="6097817" y="1083984"/>
          <a:ext cx="2435157" cy="2008495"/>
        </a:xfrm>
        <a:prstGeom prst="roundRect">
          <a:avLst>
            <a:gd name="adj" fmla="val 10000"/>
          </a:avLst>
        </a:prstGeom>
        <a:blipFill rotWithShape="0">
          <a:blip xmlns:r="http://schemas.openxmlformats.org/officeDocument/2006/relationships" r:embed="rId3" cstate="email">
            <a:extLst>
              <a:ext uri="{28A0092B-C50C-407E-A947-70E740481C1C}">
                <a14:useLocalDpi xmlns:a14="http://schemas.microsoft.com/office/drawing/2010/main"/>
              </a:ext>
            </a:extLst>
          </a:blip>
          <a:stretch>
            <a:fillRect/>
          </a:stretch>
        </a:blip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9EAAB98-C292-4C7C-B4FC-06BF4721A544}">
      <dsp:nvSpPr>
        <dsp:cNvPr id="0" name=""/>
        <dsp:cNvSpPr/>
      </dsp:nvSpPr>
      <dsp:spPr>
        <a:xfrm>
          <a:off x="6639190" y="2736304"/>
          <a:ext cx="2164584" cy="860783"/>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0">
            <a:lnSpc>
              <a:spcPct val="90000"/>
            </a:lnSpc>
            <a:spcBef>
              <a:spcPct val="0"/>
            </a:spcBef>
            <a:spcAft>
              <a:spcPct val="35000"/>
            </a:spcAft>
          </a:pPr>
          <a:r>
            <a:rPr lang="en-US" sz="1900" kern="1200" dirty="0" err="1" smtClean="0">
              <a:solidFill>
                <a:schemeClr val="tx2">
                  <a:lumMod val="50000"/>
                  <a:lumOff val="50000"/>
                </a:schemeClr>
              </a:solidFill>
            </a:rPr>
            <a:t>Kwantitatieve</a:t>
          </a:r>
          <a:r>
            <a:rPr lang="en-US" sz="1900" kern="1200" dirty="0" smtClean="0">
              <a:solidFill>
                <a:schemeClr val="tx2">
                  <a:lumMod val="50000"/>
                  <a:lumOff val="50000"/>
                </a:schemeClr>
              </a:solidFill>
            </a:rPr>
            <a:t> </a:t>
          </a:r>
          <a:r>
            <a:rPr lang="en-US" sz="1900" kern="1200" dirty="0" err="1" smtClean="0">
              <a:solidFill>
                <a:schemeClr val="tx2">
                  <a:lumMod val="50000"/>
                  <a:lumOff val="50000"/>
                </a:schemeClr>
              </a:solidFill>
            </a:rPr>
            <a:t>analyse</a:t>
          </a:r>
          <a:r>
            <a:rPr lang="en-US" sz="1900" kern="1200" dirty="0" smtClean="0">
              <a:solidFill>
                <a:schemeClr val="tx2">
                  <a:lumMod val="50000"/>
                  <a:lumOff val="50000"/>
                </a:schemeClr>
              </a:solidFill>
            </a:rPr>
            <a:t> (LCA&amp;LCC</a:t>
          </a:r>
          <a:r>
            <a:rPr lang="en-US" sz="1900" kern="1200" dirty="0" smtClean="0">
              <a:solidFill>
                <a:schemeClr val="tx2">
                  <a:lumMod val="50000"/>
                  <a:lumOff val="50000"/>
                </a:schemeClr>
              </a:solidFill>
            </a:rPr>
            <a:t>)</a:t>
          </a:r>
          <a:endParaRPr lang="en-GB" sz="1900" kern="1200" dirty="0">
            <a:solidFill>
              <a:schemeClr val="tx2">
                <a:lumMod val="50000"/>
                <a:lumOff val="50000"/>
              </a:schemeClr>
            </a:solidFill>
          </a:endParaRPr>
        </a:p>
      </dsp:txBody>
      <dsp:txXfrm>
        <a:off x="6664401" y="2761515"/>
        <a:ext cx="2114162" cy="8103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B62F4C-CB5B-45B5-A421-844163D55250}" type="datetimeFigureOut">
              <a:rPr lang="en-US" smtClean="0"/>
              <a:t>3/8/2016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094849-4A8A-4825-9041-A13DA2FB28EE}" type="slidenum">
              <a:rPr lang="en-US" smtClean="0"/>
              <a:t>‹#›</a:t>
            </a:fld>
            <a:endParaRPr lang="en-US"/>
          </a:p>
        </p:txBody>
      </p:sp>
    </p:spTree>
    <p:extLst>
      <p:ext uri="{BB962C8B-B14F-4D97-AF65-F5344CB8AC3E}">
        <p14:creationId xmlns:p14="http://schemas.microsoft.com/office/powerpoint/2010/main" val="324580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VBM architecten</a:t>
            </a:r>
          </a:p>
          <a:p>
            <a:endParaRPr lang="nl-BE" dirty="0"/>
          </a:p>
        </p:txBody>
      </p:sp>
      <p:sp>
        <p:nvSpPr>
          <p:cNvPr id="4" name="Slide Number Placeholder 3"/>
          <p:cNvSpPr>
            <a:spLocks noGrp="1"/>
          </p:cNvSpPr>
          <p:nvPr>
            <p:ph type="sldNum" sz="quarter" idx="10"/>
          </p:nvPr>
        </p:nvSpPr>
        <p:spPr/>
        <p:txBody>
          <a:bodyPr/>
          <a:lstStyle/>
          <a:p>
            <a:fld id="{40CD478F-E98F-46A7-A13E-1CC12E54EFD6}" type="slidenum">
              <a:rPr lang="nl-BE" smtClean="0"/>
              <a:t>20</a:t>
            </a:fld>
            <a:endParaRPr lang="nl-BE"/>
          </a:p>
        </p:txBody>
      </p:sp>
    </p:spTree>
    <p:extLst>
      <p:ext uri="{BB962C8B-B14F-4D97-AF65-F5344CB8AC3E}">
        <p14:creationId xmlns:p14="http://schemas.microsoft.com/office/powerpoint/2010/main" val="323093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VBM architecten</a:t>
            </a:r>
          </a:p>
          <a:p>
            <a:endParaRPr lang="nl-BE" dirty="0"/>
          </a:p>
        </p:txBody>
      </p:sp>
      <p:sp>
        <p:nvSpPr>
          <p:cNvPr id="4" name="Slide Number Placeholder 3"/>
          <p:cNvSpPr>
            <a:spLocks noGrp="1"/>
          </p:cNvSpPr>
          <p:nvPr>
            <p:ph type="sldNum" sz="quarter" idx="10"/>
          </p:nvPr>
        </p:nvSpPr>
        <p:spPr/>
        <p:txBody>
          <a:bodyPr/>
          <a:lstStyle/>
          <a:p>
            <a:fld id="{40CD478F-E98F-46A7-A13E-1CC12E54EFD6}" type="slidenum">
              <a:rPr lang="nl-BE" smtClean="0"/>
              <a:t>21</a:t>
            </a:fld>
            <a:endParaRPr lang="nl-BE"/>
          </a:p>
        </p:txBody>
      </p:sp>
    </p:spTree>
    <p:extLst>
      <p:ext uri="{BB962C8B-B14F-4D97-AF65-F5344CB8AC3E}">
        <p14:creationId xmlns:p14="http://schemas.microsoft.com/office/powerpoint/2010/main" val="323093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VBM architecten</a:t>
            </a:r>
          </a:p>
          <a:p>
            <a:endParaRPr lang="nl-BE" dirty="0"/>
          </a:p>
        </p:txBody>
      </p:sp>
      <p:sp>
        <p:nvSpPr>
          <p:cNvPr id="4" name="Slide Number Placeholder 3"/>
          <p:cNvSpPr>
            <a:spLocks noGrp="1"/>
          </p:cNvSpPr>
          <p:nvPr>
            <p:ph type="sldNum" sz="quarter" idx="10"/>
          </p:nvPr>
        </p:nvSpPr>
        <p:spPr/>
        <p:txBody>
          <a:bodyPr/>
          <a:lstStyle/>
          <a:p>
            <a:fld id="{40CD478F-E98F-46A7-A13E-1CC12E54EFD6}" type="slidenum">
              <a:rPr lang="nl-BE" smtClean="0"/>
              <a:t>22</a:t>
            </a:fld>
            <a:endParaRPr lang="nl-BE"/>
          </a:p>
        </p:txBody>
      </p:sp>
    </p:spTree>
    <p:extLst>
      <p:ext uri="{BB962C8B-B14F-4D97-AF65-F5344CB8AC3E}">
        <p14:creationId xmlns:p14="http://schemas.microsoft.com/office/powerpoint/2010/main" val="3230931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VBM architecten</a:t>
            </a:r>
          </a:p>
          <a:p>
            <a:endParaRPr lang="nl-BE" dirty="0"/>
          </a:p>
        </p:txBody>
      </p:sp>
      <p:sp>
        <p:nvSpPr>
          <p:cNvPr id="4" name="Slide Number Placeholder 3"/>
          <p:cNvSpPr>
            <a:spLocks noGrp="1"/>
          </p:cNvSpPr>
          <p:nvPr>
            <p:ph type="sldNum" sz="quarter" idx="10"/>
          </p:nvPr>
        </p:nvSpPr>
        <p:spPr/>
        <p:txBody>
          <a:bodyPr/>
          <a:lstStyle/>
          <a:p>
            <a:fld id="{40CD478F-E98F-46A7-A13E-1CC12E54EFD6}" type="slidenum">
              <a:rPr lang="nl-BE" smtClean="0"/>
              <a:t>23</a:t>
            </a:fld>
            <a:endParaRPr lang="nl-BE"/>
          </a:p>
        </p:txBody>
      </p:sp>
    </p:spTree>
    <p:extLst>
      <p:ext uri="{BB962C8B-B14F-4D97-AF65-F5344CB8AC3E}">
        <p14:creationId xmlns:p14="http://schemas.microsoft.com/office/powerpoint/2010/main" val="323093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VBM architecten</a:t>
            </a:r>
          </a:p>
          <a:p>
            <a:endParaRPr lang="nl-BE" dirty="0"/>
          </a:p>
        </p:txBody>
      </p:sp>
      <p:sp>
        <p:nvSpPr>
          <p:cNvPr id="4" name="Slide Number Placeholder 3"/>
          <p:cNvSpPr>
            <a:spLocks noGrp="1"/>
          </p:cNvSpPr>
          <p:nvPr>
            <p:ph type="sldNum" sz="quarter" idx="10"/>
          </p:nvPr>
        </p:nvSpPr>
        <p:spPr/>
        <p:txBody>
          <a:bodyPr/>
          <a:lstStyle/>
          <a:p>
            <a:fld id="{40CD478F-E98F-46A7-A13E-1CC12E54EFD6}" type="slidenum">
              <a:rPr lang="nl-BE" smtClean="0"/>
              <a:t>24</a:t>
            </a:fld>
            <a:endParaRPr lang="nl-BE"/>
          </a:p>
        </p:txBody>
      </p:sp>
    </p:spTree>
    <p:extLst>
      <p:ext uri="{BB962C8B-B14F-4D97-AF65-F5344CB8AC3E}">
        <p14:creationId xmlns:p14="http://schemas.microsoft.com/office/powerpoint/2010/main" val="3230931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4235"/>
            <a:ext cx="9144000" cy="6899868"/>
          </a:xfrm>
          <a:prstGeom prst="rect">
            <a:avLst/>
          </a:prstGeom>
        </p:spPr>
      </p:pic>
      <p:sp>
        <p:nvSpPr>
          <p:cNvPr id="2" name="Title 1"/>
          <p:cNvSpPr>
            <a:spLocks noGrp="1"/>
          </p:cNvSpPr>
          <p:nvPr>
            <p:ph type="ctrTitle" hasCustomPrompt="1"/>
          </p:nvPr>
        </p:nvSpPr>
        <p:spPr>
          <a:xfrm>
            <a:off x="4069582" y="4753774"/>
            <a:ext cx="4449187" cy="400110"/>
          </a:xfrm>
          <a:effectLst>
            <a:outerShdw blurRad="31750" dist="25400" dir="5400000" algn="tl" rotWithShape="0">
              <a:srgbClr val="000000">
                <a:alpha val="26000"/>
              </a:srgbClr>
            </a:outerShdw>
          </a:effectLst>
        </p:spPr>
        <p:txBody>
          <a:bodyPr wrap="square">
            <a:spAutoFit/>
          </a:bodyPr>
          <a:lstStyle>
            <a:lvl1pPr>
              <a:defRPr sz="2000" cap="all">
                <a:solidFill>
                  <a:schemeClr val="bg1"/>
                </a:solidFill>
              </a:defRPr>
            </a:lvl1pPr>
          </a:lstStyle>
          <a:p>
            <a:r>
              <a:rPr lang="nl-BE" dirty="0" smtClean="0"/>
              <a:t>Click to edit Master title style </a:t>
            </a:r>
            <a:endParaRPr lang="en-US" dirty="0"/>
          </a:p>
        </p:txBody>
      </p:sp>
      <p:cxnSp>
        <p:nvCxnSpPr>
          <p:cNvPr id="8" name="Straight Connector 7"/>
          <p:cNvCxnSpPr/>
          <p:nvPr userDrawn="1"/>
        </p:nvCxnSpPr>
        <p:spPr>
          <a:xfrm>
            <a:off x="4069582" y="4288692"/>
            <a:ext cx="444918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4069582" y="5636845"/>
            <a:ext cx="4449187"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1" name="Group 10"/>
          <p:cNvGrpSpPr/>
          <p:nvPr userDrawn="1"/>
        </p:nvGrpSpPr>
        <p:grpSpPr>
          <a:xfrm>
            <a:off x="457465" y="-40103"/>
            <a:ext cx="2274946" cy="5663884"/>
            <a:chOff x="724825" y="0"/>
            <a:chExt cx="2441708" cy="6079067"/>
          </a:xfrm>
        </p:grpSpPr>
        <p:sp>
          <p:nvSpPr>
            <p:cNvPr id="12" name="Rectangle 11"/>
            <p:cNvSpPr/>
            <p:nvPr userDrawn="1"/>
          </p:nvSpPr>
          <p:spPr>
            <a:xfrm>
              <a:off x="724825" y="0"/>
              <a:ext cx="2441708" cy="6079067"/>
            </a:xfrm>
            <a:prstGeom prst="rect">
              <a:avLst/>
            </a:prstGeom>
            <a:solidFill>
              <a:srgbClr val="47A6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stretch>
              <a:fillRect/>
            </a:stretch>
          </p:blipFill>
          <p:spPr>
            <a:xfrm>
              <a:off x="1038310" y="616836"/>
              <a:ext cx="1611543" cy="511355"/>
            </a:xfrm>
            <a:prstGeom prst="rect">
              <a:avLst/>
            </a:prstGeom>
          </p:spPr>
        </p:pic>
        <p:pic>
          <p:nvPicPr>
            <p:cNvPr id="14" name="Picture 13"/>
            <p:cNvPicPr>
              <a:picLocks noChangeAspect="1"/>
            </p:cNvPicPr>
            <p:nvPr userDrawn="1"/>
          </p:nvPicPr>
          <p:blipFill>
            <a:blip r:embed="rId4"/>
            <a:stretch>
              <a:fillRect/>
            </a:stretch>
          </p:blipFill>
          <p:spPr>
            <a:xfrm>
              <a:off x="935566" y="4558432"/>
              <a:ext cx="1955800" cy="1105452"/>
            </a:xfrm>
            <a:prstGeom prst="rect">
              <a:avLst/>
            </a:prstGeom>
          </p:spPr>
        </p:pic>
      </p:grpSp>
    </p:spTree>
    <p:extLst>
      <p:ext uri="{BB962C8B-B14F-4D97-AF65-F5344CB8AC3E}">
        <p14:creationId xmlns:p14="http://schemas.microsoft.com/office/powerpoint/2010/main" val="16475570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lumMod val="50000"/>
                  </a:schemeClr>
                </a:solidFill>
              </a:defRPr>
            </a:lvl1pPr>
          </a:lstStyle>
          <a:p>
            <a:r>
              <a:rPr lang="en-US" dirty="0" smtClean="0"/>
              <a:t>Click to edit Master title style</a:t>
            </a:r>
            <a:endParaRPr lang="nl-BE" dirty="0"/>
          </a:p>
        </p:txBody>
      </p:sp>
      <p:sp>
        <p:nvSpPr>
          <p:cNvPr id="3" name="Content Placeholder 2"/>
          <p:cNvSpPr>
            <a:spLocks noGrp="1"/>
          </p:cNvSpPr>
          <p:nvPr>
            <p:ph idx="1"/>
          </p:nvPr>
        </p:nvSpPr>
        <p:spPr/>
        <p:txBody>
          <a:bodyPr/>
          <a:lstStyle>
            <a:lvl1pPr marL="342900" indent="-342900">
              <a:buClr>
                <a:schemeClr val="accent3"/>
              </a:buClr>
              <a:buFont typeface="Wingdings" panose="05000000000000000000" pitchFamily="2" charset="2"/>
              <a:buChar char="§"/>
              <a:defRPr/>
            </a:lvl1pPr>
            <a:lvl2pPr marL="742950" indent="-28575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BE" dirty="0"/>
          </a:p>
        </p:txBody>
      </p:sp>
    </p:spTree>
    <p:extLst>
      <p:ext uri="{BB962C8B-B14F-4D97-AF65-F5344CB8AC3E}">
        <p14:creationId xmlns:p14="http://schemas.microsoft.com/office/powerpoint/2010/main" val="401557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flyer_background_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971" y="2"/>
            <a:ext cx="9286400" cy="6884165"/>
          </a:xfrm>
          <a:prstGeom prst="rect">
            <a:avLst/>
          </a:prstGeom>
        </p:spPr>
      </p:pic>
    </p:spTree>
    <p:extLst>
      <p:ext uri="{BB962C8B-B14F-4D97-AF65-F5344CB8AC3E}">
        <p14:creationId xmlns:p14="http://schemas.microsoft.com/office/powerpoint/2010/main" val="1468710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flyer_background front_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114" y="0"/>
            <a:ext cx="9284831" cy="6883002"/>
          </a:xfrm>
          <a:prstGeom prst="rect">
            <a:avLst/>
          </a:prstGeom>
        </p:spPr>
      </p:pic>
    </p:spTree>
    <p:extLst>
      <p:ext uri="{BB962C8B-B14F-4D97-AF65-F5344CB8AC3E}">
        <p14:creationId xmlns:p14="http://schemas.microsoft.com/office/powerpoint/2010/main" val="268087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2"/>
        </a:solidFill>
        <a:effectLst/>
      </p:bgPr>
    </p:b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email">
            <a:extLst>
              <a:ext uri="{28A0092B-C50C-407E-A947-70E740481C1C}">
                <a14:useLocalDpi xmlns:a14="http://schemas.microsoft.com/office/drawing/2010/main"/>
              </a:ext>
            </a:extLst>
          </a:blip>
          <a:srcRect l="41003"/>
          <a:stretch>
            <a:fillRect/>
          </a:stretch>
        </p:blipFill>
        <p:spPr bwMode="auto">
          <a:xfrm>
            <a:off x="0" y="3502025"/>
            <a:ext cx="16033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1899138" y="2285999"/>
            <a:ext cx="6787662" cy="2878853"/>
          </a:xfrm>
        </p:spPr>
        <p:txBody>
          <a:bodyPr/>
          <a:lstStyle>
            <a:lvl1pPr>
              <a:defRPr b="1">
                <a:solidFill>
                  <a:schemeClr val="bg1"/>
                </a:solidFill>
              </a:defRPr>
            </a:lvl1pPr>
          </a:lstStyle>
          <a:p>
            <a:r>
              <a:rPr lang="en-US" smtClean="0"/>
              <a:t>Click to edit Master title style</a:t>
            </a:r>
            <a:endParaRPr lang="nl-BE" dirty="0"/>
          </a:p>
        </p:txBody>
      </p:sp>
    </p:spTree>
    <p:extLst>
      <p:ext uri="{BB962C8B-B14F-4D97-AF65-F5344CB8AC3E}">
        <p14:creationId xmlns:p14="http://schemas.microsoft.com/office/powerpoint/2010/main" val="3978839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email">
            <a:extLst>
              <a:ext uri="{28A0092B-C50C-407E-A947-70E740481C1C}">
                <a14:useLocalDpi xmlns:a14="http://schemas.microsoft.com/office/drawing/2010/main"/>
              </a:ext>
            </a:extLst>
          </a:blip>
          <a:srcRect l="41003"/>
          <a:stretch>
            <a:fillRect/>
          </a:stretch>
        </p:blipFill>
        <p:spPr bwMode="auto">
          <a:xfrm>
            <a:off x="0" y="3502025"/>
            <a:ext cx="16033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99138" y="2285999"/>
            <a:ext cx="6787662" cy="2878853"/>
          </a:xfrm>
        </p:spPr>
        <p:txBody>
          <a:bodyPr/>
          <a:lstStyle>
            <a:lvl1pPr>
              <a:defRPr b="1">
                <a:solidFill>
                  <a:schemeClr val="bg1"/>
                </a:solidFill>
              </a:defRPr>
            </a:lvl1pPr>
          </a:lstStyle>
          <a:p>
            <a:r>
              <a:rPr lang="en-US" smtClean="0"/>
              <a:t>Click to edit Master title style</a:t>
            </a:r>
            <a:endParaRPr lang="nl-BE"/>
          </a:p>
        </p:txBody>
      </p:sp>
    </p:spTree>
    <p:extLst>
      <p:ext uri="{BB962C8B-B14F-4D97-AF65-F5344CB8AC3E}">
        <p14:creationId xmlns:p14="http://schemas.microsoft.com/office/powerpoint/2010/main" val="2884912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4" y="460963"/>
            <a:ext cx="8229596" cy="442148"/>
          </a:xfrm>
          <a:solidFill>
            <a:srgbClr val="47A6D9"/>
          </a:solidFill>
        </p:spPr>
        <p:txBody>
          <a:bodyPr>
            <a:normAutofit/>
          </a:bodyPr>
          <a:lstStyle>
            <a:lvl1pPr>
              <a:defRPr sz="1800" b="0" cap="all">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890889"/>
            <a:ext cx="8229600" cy="4035779"/>
          </a:xfrm>
        </p:spPr>
        <p:txBody>
          <a:bodyPr>
            <a:normAutofit/>
          </a:bodyPr>
          <a:lstStyle>
            <a:lvl1pPr>
              <a:defRPr sz="1400">
                <a:solidFill>
                  <a:srgbClr val="4C4C4C"/>
                </a:solidFill>
              </a:defRPr>
            </a:lvl1pPr>
            <a:lvl2pPr>
              <a:defRPr sz="1400">
                <a:solidFill>
                  <a:srgbClr val="4C4C4C"/>
                </a:solidFill>
              </a:defRPr>
            </a:lvl2pPr>
            <a:lvl3pPr>
              <a:defRPr sz="1400">
                <a:solidFill>
                  <a:srgbClr val="4C4C4C"/>
                </a:solidFill>
              </a:defRPr>
            </a:lvl3pPr>
            <a:lvl4pPr>
              <a:defRPr sz="1400">
                <a:solidFill>
                  <a:srgbClr val="4C4C4C"/>
                </a:solidFill>
              </a:defRPr>
            </a:lvl4pPr>
            <a:lvl5pPr>
              <a:defRPr sz="1400">
                <a:solidFill>
                  <a:srgbClr val="4C4C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1"/>
          <p:cNvSpPr>
            <a:spLocks noGrp="1"/>
          </p:cNvSpPr>
          <p:nvPr>
            <p:ph type="body" sz="quarter" idx="11"/>
          </p:nvPr>
        </p:nvSpPr>
        <p:spPr>
          <a:xfrm>
            <a:off x="457200" y="1044457"/>
            <a:ext cx="8229600" cy="714728"/>
          </a:xfrm>
        </p:spPr>
        <p:txBody>
          <a:bodyPr>
            <a:normAutofit/>
          </a:bodyPr>
          <a:lstStyle>
            <a:lvl1pPr marL="0" indent="0">
              <a:buNone/>
              <a:defRPr sz="1400" i="1">
                <a:solidFill>
                  <a:srgbClr val="47A6D9"/>
                </a:solidFill>
              </a:defRPr>
            </a:lvl1pPr>
          </a:lstStyle>
          <a:p>
            <a:pPr lvl="0"/>
            <a:r>
              <a:rPr lang="en-US" smtClean="0"/>
              <a:t>Click to edit Master text styles</a:t>
            </a:r>
          </a:p>
        </p:txBody>
      </p:sp>
      <p:sp>
        <p:nvSpPr>
          <p:cNvPr id="11" name="Slide Number Placeholder 5"/>
          <p:cNvSpPr>
            <a:spLocks noGrp="1"/>
          </p:cNvSpPr>
          <p:nvPr>
            <p:ph type="sldNum" sz="quarter" idx="13"/>
          </p:nvPr>
        </p:nvSpPr>
        <p:spPr>
          <a:xfrm>
            <a:off x="467544" y="6121766"/>
            <a:ext cx="630238" cy="363537"/>
          </a:xfrm>
          <a:prstGeom prst="rect">
            <a:avLst/>
          </a:prstGeom>
        </p:spPr>
        <p:txBody>
          <a:bodyPr vert="horz" lIns="91440" tIns="45720" rIns="91440" bIns="45720" rtlCol="0" anchor="ctr"/>
          <a:lstStyle>
            <a:lvl1pPr algn="r" fontAlgn="auto">
              <a:spcBef>
                <a:spcPts val="0"/>
              </a:spcBef>
              <a:spcAft>
                <a:spcPts val="0"/>
              </a:spcAft>
              <a:defRPr sz="1000">
                <a:solidFill>
                  <a:srgbClr val="3BB4EB"/>
                </a:solidFill>
                <a:latin typeface="Trebuchet MS"/>
                <a:ea typeface="+mn-ea"/>
                <a:cs typeface="Trebuchet MS"/>
              </a:defRPr>
            </a:lvl1pPr>
          </a:lstStyle>
          <a:p>
            <a:pPr>
              <a:defRPr/>
            </a:pPr>
            <a:fld id="{030E6436-2F7B-CD41-916E-6D2EB371277A}" type="slidenum">
              <a:rPr lang="en-US" smtClean="0"/>
              <a:pPr>
                <a:defRPr/>
              </a:pPr>
              <a:t>‹#›</a:t>
            </a:fld>
            <a:endParaRPr lang="en-US" dirty="0"/>
          </a:p>
        </p:txBody>
      </p:sp>
      <p:cxnSp>
        <p:nvCxnSpPr>
          <p:cNvPr id="13" name="Straight Connector 12"/>
          <p:cNvCxnSpPr/>
          <p:nvPr userDrawn="1"/>
        </p:nvCxnSpPr>
        <p:spPr>
          <a:xfrm>
            <a:off x="457202" y="5994768"/>
            <a:ext cx="8229598" cy="0"/>
          </a:xfrm>
          <a:prstGeom prst="line">
            <a:avLst/>
          </a:prstGeom>
          <a:ln w="6350" cmpd="sng">
            <a:solidFill>
              <a:srgbClr val="47A6D9"/>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4600" y="6154962"/>
            <a:ext cx="1092200" cy="320958"/>
          </a:xfrm>
          <a:prstGeom prst="rect">
            <a:avLst/>
          </a:prstGeom>
        </p:spPr>
      </p:pic>
    </p:spTree>
    <p:extLst>
      <p:ext uri="{BB962C8B-B14F-4D97-AF65-F5344CB8AC3E}">
        <p14:creationId xmlns:p14="http://schemas.microsoft.com/office/powerpoint/2010/main" val="2780714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ooter Placeholder 4"/>
          <p:cNvSpPr>
            <a:spLocks noGrp="1"/>
          </p:cNvSpPr>
          <p:nvPr>
            <p:ph type="ftr" sz="quarter" idx="12"/>
          </p:nvPr>
        </p:nvSpPr>
        <p:spPr>
          <a:xfrm>
            <a:off x="457200" y="6121766"/>
            <a:ext cx="1989138" cy="365125"/>
          </a:xfrm>
          <a:prstGeom prst="rect">
            <a:avLst/>
          </a:prstGeom>
          <a:ln w="6350">
            <a:noFill/>
          </a:ln>
        </p:spPr>
        <p:txBody>
          <a:bodyPr vert="horz" lIns="91440" tIns="45720" rIns="91440" bIns="45720" rtlCol="0" anchor="ctr"/>
          <a:lstStyle>
            <a:lvl1pPr algn="l" fontAlgn="auto">
              <a:spcBef>
                <a:spcPts val="0"/>
              </a:spcBef>
              <a:spcAft>
                <a:spcPts val="0"/>
              </a:spcAft>
              <a:defRPr sz="1000">
                <a:solidFill>
                  <a:srgbClr val="3BB4EB"/>
                </a:solidFill>
                <a:latin typeface="Trebuchet MS"/>
                <a:ea typeface="+mn-ea"/>
                <a:cs typeface="Trebuchet MS"/>
              </a:defRPr>
            </a:lvl1pPr>
          </a:lstStyle>
          <a:p>
            <a:pPr>
              <a:defRPr/>
            </a:pPr>
            <a:endParaRPr lang="en-US" dirty="0"/>
          </a:p>
        </p:txBody>
      </p:sp>
      <p:sp>
        <p:nvSpPr>
          <p:cNvPr id="11" name="Slide Number Placeholder 5"/>
          <p:cNvSpPr>
            <a:spLocks noGrp="1"/>
          </p:cNvSpPr>
          <p:nvPr>
            <p:ph type="sldNum" sz="quarter" idx="13"/>
          </p:nvPr>
        </p:nvSpPr>
        <p:spPr>
          <a:xfrm>
            <a:off x="1816100" y="6121766"/>
            <a:ext cx="630238" cy="363537"/>
          </a:xfrm>
          <a:prstGeom prst="rect">
            <a:avLst/>
          </a:prstGeom>
        </p:spPr>
        <p:txBody>
          <a:bodyPr vert="horz" lIns="91440" tIns="45720" rIns="91440" bIns="45720" rtlCol="0" anchor="ctr"/>
          <a:lstStyle>
            <a:lvl1pPr algn="r" fontAlgn="auto">
              <a:spcBef>
                <a:spcPts val="0"/>
              </a:spcBef>
              <a:spcAft>
                <a:spcPts val="0"/>
              </a:spcAft>
              <a:defRPr sz="1000">
                <a:solidFill>
                  <a:srgbClr val="3BB4EB"/>
                </a:solidFill>
                <a:latin typeface="Trebuchet MS"/>
                <a:ea typeface="+mn-ea"/>
                <a:cs typeface="Trebuchet MS"/>
              </a:defRPr>
            </a:lvl1pPr>
          </a:lstStyle>
          <a:p>
            <a:pPr>
              <a:defRPr/>
            </a:pPr>
            <a:fld id="{030E6436-2F7B-CD41-916E-6D2EB371277A}" type="slidenum">
              <a:rPr lang="en-US" smtClean="0"/>
              <a:pPr>
                <a:defRPr/>
              </a:pPr>
              <a:t>‹#›</a:t>
            </a:fld>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4600" y="6143991"/>
            <a:ext cx="1092200" cy="342900"/>
          </a:xfrm>
          <a:prstGeom prst="rect">
            <a:avLst/>
          </a:prstGeom>
        </p:spPr>
      </p:pic>
      <p:cxnSp>
        <p:nvCxnSpPr>
          <p:cNvPr id="12" name="Straight Connector 11"/>
          <p:cNvCxnSpPr/>
          <p:nvPr userDrawn="1"/>
        </p:nvCxnSpPr>
        <p:spPr>
          <a:xfrm>
            <a:off x="569913" y="2305051"/>
            <a:ext cx="3192462" cy="0"/>
          </a:xfrm>
          <a:prstGeom prst="line">
            <a:avLst/>
          </a:prstGeom>
          <a:ln w="6350" cmpd="sng">
            <a:solidFill>
              <a:srgbClr val="3BB4EB"/>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457204" y="460963"/>
            <a:ext cx="8229596" cy="442148"/>
          </a:xfrm>
          <a:solidFill>
            <a:srgbClr val="47A6D9"/>
          </a:solidFill>
        </p:spPr>
        <p:txBody>
          <a:bodyPr>
            <a:normAutofit/>
          </a:bodyPr>
          <a:lstStyle>
            <a:lvl1pPr>
              <a:defRPr sz="1800" b="0" cap="all">
                <a:solidFill>
                  <a:schemeClr val="bg1"/>
                </a:solidFill>
              </a:defRPr>
            </a:lvl1pPr>
          </a:lstStyle>
          <a:p>
            <a:r>
              <a:rPr lang="en-US" smtClean="0"/>
              <a:t>Click to edit Master title style</a:t>
            </a:r>
            <a:endParaRPr lang="en-US" dirty="0"/>
          </a:p>
        </p:txBody>
      </p:sp>
      <p:sp>
        <p:nvSpPr>
          <p:cNvPr id="16" name="Content Placeholder 2"/>
          <p:cNvSpPr>
            <a:spLocks noGrp="1"/>
          </p:cNvSpPr>
          <p:nvPr>
            <p:ph idx="1"/>
          </p:nvPr>
        </p:nvSpPr>
        <p:spPr>
          <a:xfrm>
            <a:off x="457200" y="3537185"/>
            <a:ext cx="8229600" cy="2389483"/>
          </a:xfrm>
        </p:spPr>
        <p:txBody>
          <a:bodyPr>
            <a:normAutofit/>
          </a:bodyPr>
          <a:lstStyle>
            <a:lvl1pPr>
              <a:defRPr sz="1400">
                <a:solidFill>
                  <a:srgbClr val="4C4C4C"/>
                </a:solidFill>
              </a:defRPr>
            </a:lvl1pPr>
            <a:lvl2pPr>
              <a:defRPr sz="1400">
                <a:solidFill>
                  <a:srgbClr val="4C4C4C"/>
                </a:solidFill>
              </a:defRPr>
            </a:lvl2pPr>
            <a:lvl3pPr>
              <a:defRPr sz="1400">
                <a:solidFill>
                  <a:srgbClr val="4C4C4C"/>
                </a:solidFill>
              </a:defRPr>
            </a:lvl3pPr>
            <a:lvl4pPr>
              <a:defRPr sz="1400">
                <a:solidFill>
                  <a:srgbClr val="4C4C4C"/>
                </a:solidFill>
              </a:defRPr>
            </a:lvl4pPr>
            <a:lvl5pPr>
              <a:defRPr sz="1400">
                <a:solidFill>
                  <a:srgbClr val="4C4C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10"/>
          </p:nvPr>
        </p:nvSpPr>
        <p:spPr>
          <a:xfrm>
            <a:off x="457201" y="1109953"/>
            <a:ext cx="4585170" cy="1194859"/>
          </a:xfrm>
        </p:spPr>
        <p:txBody>
          <a:bodyPr>
            <a:noAutofit/>
          </a:bodyPr>
          <a:lstStyle>
            <a:lvl1pPr marL="0" indent="0">
              <a:buNone/>
              <a:defRPr sz="3000" cap="all">
                <a:solidFill>
                  <a:srgbClr val="47A6D9"/>
                </a:solidFill>
              </a:defRPr>
            </a:lvl1pPr>
            <a:lvl2pPr marL="457200" indent="0">
              <a:buNone/>
              <a:defRPr>
                <a:solidFill>
                  <a:srgbClr val="3BB4EB"/>
                </a:solidFill>
              </a:defRPr>
            </a:lvl2pPr>
            <a:lvl3pPr marL="914400" indent="0">
              <a:buNone/>
              <a:defRPr>
                <a:solidFill>
                  <a:srgbClr val="3BB4EB"/>
                </a:solidFill>
              </a:defRPr>
            </a:lvl3pPr>
            <a:lvl4pPr marL="1371600" indent="0">
              <a:buNone/>
              <a:defRPr>
                <a:solidFill>
                  <a:srgbClr val="3BB4EB"/>
                </a:solidFill>
              </a:defRPr>
            </a:lvl4pPr>
            <a:lvl5pPr marL="1828800" indent="0">
              <a:buNone/>
              <a:defRPr>
                <a:solidFill>
                  <a:srgbClr val="3BB4EB"/>
                </a:solidFill>
              </a:defRPr>
            </a:lvl5pPr>
          </a:lstStyle>
          <a:p>
            <a:pPr lvl="0"/>
            <a:r>
              <a:rPr lang="en-US" smtClean="0"/>
              <a:t>Click to edit Master text styles</a:t>
            </a:r>
          </a:p>
        </p:txBody>
      </p:sp>
      <p:sp>
        <p:nvSpPr>
          <p:cNvPr id="18" name="Text Placeholder 11"/>
          <p:cNvSpPr>
            <a:spLocks noGrp="1"/>
          </p:cNvSpPr>
          <p:nvPr>
            <p:ph type="body" sz="quarter" idx="11"/>
          </p:nvPr>
        </p:nvSpPr>
        <p:spPr>
          <a:xfrm>
            <a:off x="457200" y="2634309"/>
            <a:ext cx="8229600" cy="714728"/>
          </a:xfrm>
        </p:spPr>
        <p:txBody>
          <a:bodyPr>
            <a:normAutofit/>
          </a:bodyPr>
          <a:lstStyle>
            <a:lvl1pPr marL="0" indent="0">
              <a:buNone/>
              <a:defRPr sz="1400" i="1">
                <a:solidFill>
                  <a:srgbClr val="47A6D9"/>
                </a:solidFill>
              </a:defRPr>
            </a:lvl1pPr>
          </a:lstStyle>
          <a:p>
            <a:pPr lvl="0"/>
            <a:r>
              <a:rPr lang="en-US" smtClean="0"/>
              <a:t>Click to edit Master text styles</a:t>
            </a:r>
          </a:p>
        </p:txBody>
      </p:sp>
      <p:cxnSp>
        <p:nvCxnSpPr>
          <p:cNvPr id="13" name="Straight Connector 12"/>
          <p:cNvCxnSpPr/>
          <p:nvPr userDrawn="1"/>
        </p:nvCxnSpPr>
        <p:spPr>
          <a:xfrm>
            <a:off x="457202" y="5994768"/>
            <a:ext cx="8229598" cy="0"/>
          </a:xfrm>
          <a:prstGeom prst="line">
            <a:avLst/>
          </a:prstGeom>
          <a:ln w="6350" cmpd="sng">
            <a:solidFill>
              <a:srgbClr val="47A6D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660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Footer Placeholder 4"/>
          <p:cNvSpPr>
            <a:spLocks noGrp="1"/>
          </p:cNvSpPr>
          <p:nvPr>
            <p:ph type="ftr" sz="quarter" idx="12"/>
          </p:nvPr>
        </p:nvSpPr>
        <p:spPr>
          <a:xfrm>
            <a:off x="457200" y="6121766"/>
            <a:ext cx="1989138" cy="365125"/>
          </a:xfrm>
          <a:prstGeom prst="rect">
            <a:avLst/>
          </a:prstGeom>
          <a:ln w="6350">
            <a:noFill/>
          </a:ln>
        </p:spPr>
        <p:txBody>
          <a:bodyPr vert="horz" lIns="91440" tIns="45720" rIns="91440" bIns="45720" rtlCol="0" anchor="ctr"/>
          <a:lstStyle>
            <a:lvl1pPr algn="l" fontAlgn="auto">
              <a:spcBef>
                <a:spcPts val="0"/>
              </a:spcBef>
              <a:spcAft>
                <a:spcPts val="0"/>
              </a:spcAft>
              <a:defRPr sz="1000">
                <a:solidFill>
                  <a:srgbClr val="3BB4EB"/>
                </a:solidFill>
                <a:latin typeface="Trebuchet MS"/>
                <a:ea typeface="+mn-ea"/>
                <a:cs typeface="Trebuchet MS"/>
              </a:defRPr>
            </a:lvl1pPr>
          </a:lstStyle>
          <a:p>
            <a:pPr>
              <a:defRPr/>
            </a:pPr>
            <a:endParaRPr lang="en-US" dirty="0"/>
          </a:p>
        </p:txBody>
      </p:sp>
      <p:sp>
        <p:nvSpPr>
          <p:cNvPr id="11" name="Slide Number Placeholder 5"/>
          <p:cNvSpPr>
            <a:spLocks noGrp="1"/>
          </p:cNvSpPr>
          <p:nvPr>
            <p:ph type="sldNum" sz="quarter" idx="13"/>
          </p:nvPr>
        </p:nvSpPr>
        <p:spPr>
          <a:xfrm>
            <a:off x="1816100" y="6121766"/>
            <a:ext cx="630238" cy="363537"/>
          </a:xfrm>
          <a:prstGeom prst="rect">
            <a:avLst/>
          </a:prstGeom>
        </p:spPr>
        <p:txBody>
          <a:bodyPr vert="horz" lIns="91440" tIns="45720" rIns="91440" bIns="45720" rtlCol="0" anchor="ctr"/>
          <a:lstStyle>
            <a:lvl1pPr algn="r" fontAlgn="auto">
              <a:spcBef>
                <a:spcPts val="0"/>
              </a:spcBef>
              <a:spcAft>
                <a:spcPts val="0"/>
              </a:spcAft>
              <a:defRPr sz="1000">
                <a:solidFill>
                  <a:srgbClr val="3BB4EB"/>
                </a:solidFill>
                <a:latin typeface="Trebuchet MS"/>
                <a:ea typeface="+mn-ea"/>
                <a:cs typeface="Trebuchet MS"/>
              </a:defRPr>
            </a:lvl1pPr>
          </a:lstStyle>
          <a:p>
            <a:pPr>
              <a:defRPr/>
            </a:pPr>
            <a:fld id="{030E6436-2F7B-CD41-916E-6D2EB371277A}" type="slidenum">
              <a:rPr lang="en-US" smtClean="0"/>
              <a:pPr>
                <a:defRPr/>
              </a:pPr>
              <a:t>‹#›</a:t>
            </a:fld>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4600" y="6143991"/>
            <a:ext cx="1092200" cy="342900"/>
          </a:xfrm>
          <a:prstGeom prst="rect">
            <a:avLst/>
          </a:prstGeom>
        </p:spPr>
      </p:pic>
      <p:sp>
        <p:nvSpPr>
          <p:cNvPr id="13" name="Picture Placeholder 5"/>
          <p:cNvSpPr>
            <a:spLocks noGrp="1"/>
          </p:cNvSpPr>
          <p:nvPr>
            <p:ph type="pic" sz="quarter" idx="10"/>
          </p:nvPr>
        </p:nvSpPr>
        <p:spPr>
          <a:xfrm>
            <a:off x="0" y="2"/>
            <a:ext cx="9144000" cy="3170239"/>
          </a:xfrm>
        </p:spPr>
        <p:txBody>
          <a:bodyPr rtlCol="0">
            <a:normAutofit/>
          </a:bodyPr>
          <a:lstStyle>
            <a:lvl1pPr marL="0" indent="0">
              <a:buNone/>
              <a:defRPr/>
            </a:lvl1pPr>
          </a:lstStyle>
          <a:p>
            <a:pPr lvl="0"/>
            <a:r>
              <a:rPr lang="en-US" noProof="0" smtClean="0"/>
              <a:t>Click icon to add picture</a:t>
            </a:r>
            <a:endParaRPr lang="en-US" noProof="0" dirty="0"/>
          </a:p>
        </p:txBody>
      </p:sp>
      <p:sp>
        <p:nvSpPr>
          <p:cNvPr id="20" name="Title 1"/>
          <p:cNvSpPr>
            <a:spLocks noGrp="1"/>
          </p:cNvSpPr>
          <p:nvPr>
            <p:ph type="title"/>
          </p:nvPr>
        </p:nvSpPr>
        <p:spPr>
          <a:xfrm>
            <a:off x="457204" y="460963"/>
            <a:ext cx="3907837" cy="442148"/>
          </a:xfrm>
          <a:solidFill>
            <a:srgbClr val="47A6D9"/>
          </a:solidFill>
        </p:spPr>
        <p:txBody>
          <a:bodyPr>
            <a:normAutofit/>
          </a:bodyPr>
          <a:lstStyle>
            <a:lvl1pPr>
              <a:defRPr sz="1800" b="0" cap="all">
                <a:solidFill>
                  <a:schemeClr val="bg1"/>
                </a:solidFill>
              </a:defRPr>
            </a:lvl1pPr>
          </a:lstStyle>
          <a:p>
            <a:r>
              <a:rPr lang="en-US" smtClean="0"/>
              <a:t>Click to edit Master title style</a:t>
            </a:r>
            <a:endParaRPr lang="en-US" dirty="0"/>
          </a:p>
        </p:txBody>
      </p:sp>
      <p:sp>
        <p:nvSpPr>
          <p:cNvPr id="21" name="Content Placeholder 2"/>
          <p:cNvSpPr>
            <a:spLocks noGrp="1"/>
          </p:cNvSpPr>
          <p:nvPr>
            <p:ph idx="1"/>
          </p:nvPr>
        </p:nvSpPr>
        <p:spPr>
          <a:xfrm>
            <a:off x="457200" y="3537185"/>
            <a:ext cx="8229600" cy="2389483"/>
          </a:xfrm>
        </p:spPr>
        <p:txBody>
          <a:bodyPr>
            <a:normAutofit/>
          </a:bodyPr>
          <a:lstStyle>
            <a:lvl1pPr>
              <a:defRPr sz="1400">
                <a:solidFill>
                  <a:srgbClr val="4C4C4C"/>
                </a:solidFill>
              </a:defRPr>
            </a:lvl1pPr>
            <a:lvl2pPr>
              <a:defRPr sz="1400">
                <a:solidFill>
                  <a:srgbClr val="4C4C4C"/>
                </a:solidFill>
              </a:defRPr>
            </a:lvl2pPr>
            <a:lvl3pPr>
              <a:defRPr sz="1400">
                <a:solidFill>
                  <a:srgbClr val="4C4C4C"/>
                </a:solidFill>
              </a:defRPr>
            </a:lvl3pPr>
            <a:lvl4pPr>
              <a:defRPr sz="1400">
                <a:solidFill>
                  <a:srgbClr val="4C4C4C"/>
                </a:solidFill>
              </a:defRPr>
            </a:lvl4pPr>
            <a:lvl5pPr>
              <a:defRPr sz="1400">
                <a:solidFill>
                  <a:srgbClr val="4C4C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userDrawn="1"/>
        </p:nvCxnSpPr>
        <p:spPr>
          <a:xfrm>
            <a:off x="457202" y="5994768"/>
            <a:ext cx="8229598" cy="0"/>
          </a:xfrm>
          <a:prstGeom prst="line">
            <a:avLst/>
          </a:prstGeom>
          <a:ln w="6350" cmpd="sng">
            <a:solidFill>
              <a:srgbClr val="47A6D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0017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3" y="460963"/>
            <a:ext cx="8229600" cy="442148"/>
          </a:xfrm>
          <a:solidFill>
            <a:srgbClr val="F58437"/>
          </a:solidFill>
        </p:spPr>
        <p:txBody>
          <a:bodyPr>
            <a:normAutofit/>
          </a:bodyPr>
          <a:lstStyle>
            <a:lvl1pPr>
              <a:defRPr sz="1800" b="0" cap="all">
                <a:solidFill>
                  <a:schemeClr val="bg1"/>
                </a:solidFill>
              </a:defRPr>
            </a:lvl1pPr>
          </a:lstStyle>
          <a:p>
            <a:r>
              <a:rPr lang="en-US" smtClean="0"/>
              <a:t>Click to edit Master title style</a:t>
            </a:r>
            <a:endParaRPr lang="en-US" dirty="0"/>
          </a:p>
        </p:txBody>
      </p:sp>
      <p:sp>
        <p:nvSpPr>
          <p:cNvPr id="8" name="Content Placeholder 2"/>
          <p:cNvSpPr>
            <a:spLocks noGrp="1"/>
          </p:cNvSpPr>
          <p:nvPr>
            <p:ph idx="1"/>
          </p:nvPr>
        </p:nvSpPr>
        <p:spPr>
          <a:xfrm>
            <a:off x="457200" y="1890889"/>
            <a:ext cx="8229600" cy="4035779"/>
          </a:xfrm>
        </p:spPr>
        <p:txBody>
          <a:bodyPr>
            <a:normAutofit/>
          </a:bodyPr>
          <a:lstStyle>
            <a:lvl1pPr>
              <a:buClr>
                <a:srgbClr val="F58437"/>
              </a:buClr>
              <a:defRPr sz="1400">
                <a:solidFill>
                  <a:srgbClr val="4C4C4C"/>
                </a:solidFill>
              </a:defRPr>
            </a:lvl1pPr>
            <a:lvl2pPr>
              <a:buClr>
                <a:srgbClr val="F58437"/>
              </a:buClr>
              <a:defRPr sz="1400">
                <a:solidFill>
                  <a:srgbClr val="4C4C4C"/>
                </a:solidFill>
              </a:defRPr>
            </a:lvl2pPr>
            <a:lvl3pPr>
              <a:buClr>
                <a:srgbClr val="F58437"/>
              </a:buClr>
              <a:defRPr sz="1400">
                <a:solidFill>
                  <a:srgbClr val="4C4C4C"/>
                </a:solidFill>
              </a:defRPr>
            </a:lvl3pPr>
            <a:lvl4pPr>
              <a:buClr>
                <a:srgbClr val="F58437"/>
              </a:buClr>
              <a:defRPr sz="1400">
                <a:solidFill>
                  <a:srgbClr val="4C4C4C"/>
                </a:solidFill>
              </a:defRPr>
            </a:lvl4pPr>
            <a:lvl5pPr>
              <a:buClr>
                <a:srgbClr val="F58437"/>
              </a:buClr>
              <a:defRPr sz="1400">
                <a:solidFill>
                  <a:srgbClr val="4C4C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1"/>
          <p:cNvSpPr>
            <a:spLocks noGrp="1"/>
          </p:cNvSpPr>
          <p:nvPr>
            <p:ph type="body" sz="quarter" idx="11"/>
          </p:nvPr>
        </p:nvSpPr>
        <p:spPr>
          <a:xfrm>
            <a:off x="457200" y="1044457"/>
            <a:ext cx="8229600" cy="714728"/>
          </a:xfrm>
        </p:spPr>
        <p:txBody>
          <a:bodyPr>
            <a:normAutofit/>
          </a:bodyPr>
          <a:lstStyle>
            <a:lvl1pPr marL="0" indent="0">
              <a:buNone/>
              <a:defRPr sz="1400" i="1">
                <a:solidFill>
                  <a:srgbClr val="F58437"/>
                </a:solidFill>
              </a:defRPr>
            </a:lvl1pPr>
          </a:lstStyle>
          <a:p>
            <a:pPr lvl="0"/>
            <a:r>
              <a:rPr lang="en-US" smtClean="0"/>
              <a:t>Click to edit Master text styles</a:t>
            </a:r>
          </a:p>
        </p:txBody>
      </p:sp>
      <p:sp>
        <p:nvSpPr>
          <p:cNvPr id="10" name="Footer Placeholder 4"/>
          <p:cNvSpPr>
            <a:spLocks noGrp="1"/>
          </p:cNvSpPr>
          <p:nvPr>
            <p:ph type="ftr" sz="quarter" idx="12"/>
          </p:nvPr>
        </p:nvSpPr>
        <p:spPr>
          <a:xfrm>
            <a:off x="457200" y="6121766"/>
            <a:ext cx="1989138" cy="365125"/>
          </a:xfrm>
          <a:prstGeom prst="rect">
            <a:avLst/>
          </a:prstGeom>
          <a:ln w="6350">
            <a:solidFill>
              <a:srgbClr val="F58437"/>
            </a:solidFill>
          </a:ln>
        </p:spPr>
        <p:txBody>
          <a:bodyPr vert="horz" lIns="91440" tIns="45720" rIns="91440" bIns="45720" rtlCol="0" anchor="ctr"/>
          <a:lstStyle>
            <a:lvl1pPr algn="l" fontAlgn="auto">
              <a:spcBef>
                <a:spcPts val="0"/>
              </a:spcBef>
              <a:spcAft>
                <a:spcPts val="0"/>
              </a:spcAft>
              <a:defRPr sz="1000">
                <a:solidFill>
                  <a:srgbClr val="F58437"/>
                </a:solidFill>
                <a:latin typeface="Trebuchet MS"/>
                <a:ea typeface="+mn-ea"/>
                <a:cs typeface="Trebuchet MS"/>
              </a:defRPr>
            </a:lvl1pPr>
          </a:lstStyle>
          <a:p>
            <a:pPr>
              <a:defRPr/>
            </a:pPr>
            <a:endParaRPr lang="en-US" dirty="0"/>
          </a:p>
        </p:txBody>
      </p:sp>
      <p:sp>
        <p:nvSpPr>
          <p:cNvPr id="11" name="Slide Number Placeholder 5"/>
          <p:cNvSpPr>
            <a:spLocks noGrp="1"/>
          </p:cNvSpPr>
          <p:nvPr>
            <p:ph type="sldNum" sz="quarter" idx="13"/>
          </p:nvPr>
        </p:nvSpPr>
        <p:spPr>
          <a:xfrm>
            <a:off x="1816100" y="6121766"/>
            <a:ext cx="630238" cy="363537"/>
          </a:xfrm>
          <a:prstGeom prst="rect">
            <a:avLst/>
          </a:prstGeom>
        </p:spPr>
        <p:txBody>
          <a:bodyPr vert="horz" lIns="91440" tIns="45720" rIns="91440" bIns="45720" rtlCol="0" anchor="ctr"/>
          <a:lstStyle>
            <a:lvl1pPr algn="r" fontAlgn="auto">
              <a:spcBef>
                <a:spcPts val="0"/>
              </a:spcBef>
              <a:spcAft>
                <a:spcPts val="0"/>
              </a:spcAft>
              <a:defRPr sz="1000">
                <a:solidFill>
                  <a:srgbClr val="F58437"/>
                </a:solidFill>
                <a:latin typeface="Trebuchet MS"/>
                <a:ea typeface="+mn-ea"/>
                <a:cs typeface="Trebuchet MS"/>
              </a:defRPr>
            </a:lvl1pPr>
          </a:lstStyle>
          <a:p>
            <a:pPr>
              <a:defRPr/>
            </a:pPr>
            <a:fld id="{030E6436-2F7B-CD41-916E-6D2EB371277A}" type="slidenum">
              <a:rPr lang="en-US" smtClean="0"/>
              <a:pPr>
                <a:defRPr/>
              </a:pPr>
              <a:t>‹#›</a:t>
            </a:fld>
            <a:endParaRPr lang="en-US" dirty="0"/>
          </a:p>
        </p:txBody>
      </p:sp>
      <p:cxnSp>
        <p:nvCxnSpPr>
          <p:cNvPr id="13" name="Straight Connector 12"/>
          <p:cNvCxnSpPr/>
          <p:nvPr userDrawn="1"/>
        </p:nvCxnSpPr>
        <p:spPr>
          <a:xfrm>
            <a:off x="457202" y="5994768"/>
            <a:ext cx="8229598" cy="0"/>
          </a:xfrm>
          <a:prstGeom prst="line">
            <a:avLst/>
          </a:prstGeom>
          <a:ln w="6350" cmpd="sng">
            <a:solidFill>
              <a:srgbClr val="F58437"/>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4600" y="6143991"/>
            <a:ext cx="1092200" cy="342900"/>
          </a:xfrm>
          <a:prstGeom prst="rect">
            <a:avLst/>
          </a:prstGeom>
        </p:spPr>
      </p:pic>
    </p:spTree>
    <p:extLst>
      <p:ext uri="{BB962C8B-B14F-4D97-AF65-F5344CB8AC3E}">
        <p14:creationId xmlns:p14="http://schemas.microsoft.com/office/powerpoint/2010/main" val="2314471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0" name="Footer Placeholder 4"/>
          <p:cNvSpPr>
            <a:spLocks noGrp="1"/>
          </p:cNvSpPr>
          <p:nvPr>
            <p:ph type="ftr" sz="quarter" idx="12"/>
          </p:nvPr>
        </p:nvSpPr>
        <p:spPr>
          <a:xfrm>
            <a:off x="457200" y="6121766"/>
            <a:ext cx="1989138" cy="365125"/>
          </a:xfrm>
          <a:prstGeom prst="rect">
            <a:avLst/>
          </a:prstGeom>
          <a:ln w="6350">
            <a:solidFill>
              <a:srgbClr val="F58437"/>
            </a:solidFill>
          </a:ln>
        </p:spPr>
        <p:txBody>
          <a:bodyPr vert="horz" lIns="91440" tIns="45720" rIns="91440" bIns="45720" rtlCol="0" anchor="ctr"/>
          <a:lstStyle>
            <a:lvl1pPr algn="l" fontAlgn="auto">
              <a:spcBef>
                <a:spcPts val="0"/>
              </a:spcBef>
              <a:spcAft>
                <a:spcPts val="0"/>
              </a:spcAft>
              <a:defRPr sz="1000">
                <a:solidFill>
                  <a:srgbClr val="F58437"/>
                </a:solidFill>
                <a:latin typeface="Trebuchet MS"/>
                <a:ea typeface="+mn-ea"/>
                <a:cs typeface="Trebuchet MS"/>
              </a:defRPr>
            </a:lvl1pPr>
          </a:lstStyle>
          <a:p>
            <a:pPr>
              <a:defRPr/>
            </a:pPr>
            <a:endParaRPr lang="en-US" dirty="0"/>
          </a:p>
        </p:txBody>
      </p:sp>
      <p:sp>
        <p:nvSpPr>
          <p:cNvPr id="11" name="Slide Number Placeholder 5"/>
          <p:cNvSpPr>
            <a:spLocks noGrp="1"/>
          </p:cNvSpPr>
          <p:nvPr>
            <p:ph type="sldNum" sz="quarter" idx="13"/>
          </p:nvPr>
        </p:nvSpPr>
        <p:spPr>
          <a:xfrm>
            <a:off x="1816100" y="6121766"/>
            <a:ext cx="630238" cy="363537"/>
          </a:xfrm>
          <a:prstGeom prst="rect">
            <a:avLst/>
          </a:prstGeom>
        </p:spPr>
        <p:txBody>
          <a:bodyPr vert="horz" lIns="91440" tIns="45720" rIns="91440" bIns="45720" rtlCol="0" anchor="ctr"/>
          <a:lstStyle>
            <a:lvl1pPr algn="r" fontAlgn="auto">
              <a:spcBef>
                <a:spcPts val="0"/>
              </a:spcBef>
              <a:spcAft>
                <a:spcPts val="0"/>
              </a:spcAft>
              <a:defRPr sz="1000">
                <a:solidFill>
                  <a:srgbClr val="F58437"/>
                </a:solidFill>
                <a:latin typeface="Trebuchet MS"/>
                <a:ea typeface="+mn-ea"/>
                <a:cs typeface="Trebuchet MS"/>
              </a:defRPr>
            </a:lvl1pPr>
          </a:lstStyle>
          <a:p>
            <a:pPr>
              <a:defRPr/>
            </a:pPr>
            <a:fld id="{030E6436-2F7B-CD41-916E-6D2EB371277A}" type="slidenum">
              <a:rPr lang="en-US" smtClean="0"/>
              <a:pPr>
                <a:defRPr/>
              </a:pPr>
              <a:t>‹#›</a:t>
            </a:fld>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4600" y="6143991"/>
            <a:ext cx="1092200" cy="342900"/>
          </a:xfrm>
          <a:prstGeom prst="rect">
            <a:avLst/>
          </a:prstGeom>
        </p:spPr>
      </p:pic>
      <p:cxnSp>
        <p:nvCxnSpPr>
          <p:cNvPr id="12" name="Straight Connector 11"/>
          <p:cNvCxnSpPr/>
          <p:nvPr userDrawn="1"/>
        </p:nvCxnSpPr>
        <p:spPr>
          <a:xfrm>
            <a:off x="569913" y="2305051"/>
            <a:ext cx="3192462" cy="0"/>
          </a:xfrm>
          <a:prstGeom prst="line">
            <a:avLst/>
          </a:prstGeom>
          <a:ln w="6350" cmpd="sng">
            <a:solidFill>
              <a:srgbClr val="3BB4EB"/>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p:nvPr>
        </p:nvSpPr>
        <p:spPr>
          <a:xfrm>
            <a:off x="457203" y="460963"/>
            <a:ext cx="8229600" cy="442148"/>
          </a:xfrm>
          <a:solidFill>
            <a:srgbClr val="F58437"/>
          </a:solidFill>
        </p:spPr>
        <p:txBody>
          <a:bodyPr>
            <a:normAutofit/>
          </a:bodyPr>
          <a:lstStyle>
            <a:lvl1pPr>
              <a:defRPr sz="1800" b="0" cap="all">
                <a:solidFill>
                  <a:schemeClr val="bg1"/>
                </a:solidFill>
              </a:defRPr>
            </a:lvl1pPr>
          </a:lstStyle>
          <a:p>
            <a:r>
              <a:rPr lang="en-US" smtClean="0"/>
              <a:t>Click to edit Master title style</a:t>
            </a:r>
            <a:endParaRPr lang="en-US" dirty="0"/>
          </a:p>
        </p:txBody>
      </p:sp>
      <p:sp>
        <p:nvSpPr>
          <p:cNvPr id="16" name="Content Placeholder 2"/>
          <p:cNvSpPr>
            <a:spLocks noGrp="1"/>
          </p:cNvSpPr>
          <p:nvPr>
            <p:ph idx="1"/>
          </p:nvPr>
        </p:nvSpPr>
        <p:spPr>
          <a:xfrm>
            <a:off x="457200" y="3537185"/>
            <a:ext cx="8229600" cy="2389483"/>
          </a:xfrm>
        </p:spPr>
        <p:txBody>
          <a:bodyPr>
            <a:normAutofit/>
          </a:bodyPr>
          <a:lstStyle>
            <a:lvl1pPr>
              <a:buClr>
                <a:srgbClr val="F58437"/>
              </a:buClr>
              <a:defRPr sz="1400">
                <a:solidFill>
                  <a:srgbClr val="4C4C4C"/>
                </a:solidFill>
              </a:defRPr>
            </a:lvl1pPr>
            <a:lvl2pPr>
              <a:buClr>
                <a:srgbClr val="F58437"/>
              </a:buClr>
              <a:defRPr sz="1400">
                <a:solidFill>
                  <a:srgbClr val="4C4C4C"/>
                </a:solidFill>
              </a:defRPr>
            </a:lvl2pPr>
            <a:lvl3pPr>
              <a:buClr>
                <a:srgbClr val="F58437"/>
              </a:buClr>
              <a:defRPr sz="1400">
                <a:solidFill>
                  <a:srgbClr val="4C4C4C"/>
                </a:solidFill>
              </a:defRPr>
            </a:lvl3pPr>
            <a:lvl4pPr>
              <a:buClr>
                <a:srgbClr val="F58437"/>
              </a:buClr>
              <a:defRPr sz="1400">
                <a:solidFill>
                  <a:srgbClr val="4C4C4C"/>
                </a:solidFill>
              </a:defRPr>
            </a:lvl4pPr>
            <a:lvl5pPr>
              <a:buClr>
                <a:srgbClr val="F58437"/>
              </a:buClr>
              <a:defRPr sz="1400">
                <a:solidFill>
                  <a:srgbClr val="4C4C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4"/>
          <p:cNvSpPr>
            <a:spLocks noGrp="1"/>
          </p:cNvSpPr>
          <p:nvPr>
            <p:ph type="body" sz="quarter" idx="10"/>
          </p:nvPr>
        </p:nvSpPr>
        <p:spPr>
          <a:xfrm>
            <a:off x="457201" y="1109953"/>
            <a:ext cx="4585170" cy="1194859"/>
          </a:xfrm>
        </p:spPr>
        <p:txBody>
          <a:bodyPr>
            <a:noAutofit/>
          </a:bodyPr>
          <a:lstStyle>
            <a:lvl1pPr marL="0" indent="0">
              <a:buNone/>
              <a:defRPr sz="3000" cap="all">
                <a:solidFill>
                  <a:srgbClr val="F58437"/>
                </a:solidFill>
              </a:defRPr>
            </a:lvl1pPr>
            <a:lvl2pPr marL="457200" indent="0">
              <a:buNone/>
              <a:defRPr>
                <a:solidFill>
                  <a:srgbClr val="3BB4EB"/>
                </a:solidFill>
              </a:defRPr>
            </a:lvl2pPr>
            <a:lvl3pPr marL="914400" indent="0">
              <a:buNone/>
              <a:defRPr>
                <a:solidFill>
                  <a:srgbClr val="3BB4EB"/>
                </a:solidFill>
              </a:defRPr>
            </a:lvl3pPr>
            <a:lvl4pPr marL="1371600" indent="0">
              <a:buNone/>
              <a:defRPr>
                <a:solidFill>
                  <a:srgbClr val="3BB4EB"/>
                </a:solidFill>
              </a:defRPr>
            </a:lvl4pPr>
            <a:lvl5pPr marL="1828800" indent="0">
              <a:buNone/>
              <a:defRPr>
                <a:solidFill>
                  <a:srgbClr val="3BB4EB"/>
                </a:solidFill>
              </a:defRPr>
            </a:lvl5pPr>
          </a:lstStyle>
          <a:p>
            <a:pPr lvl="0"/>
            <a:r>
              <a:rPr lang="en-US" smtClean="0"/>
              <a:t>Click to edit Master text styles</a:t>
            </a:r>
          </a:p>
        </p:txBody>
      </p:sp>
      <p:sp>
        <p:nvSpPr>
          <p:cNvPr id="18" name="Text Placeholder 11"/>
          <p:cNvSpPr>
            <a:spLocks noGrp="1"/>
          </p:cNvSpPr>
          <p:nvPr>
            <p:ph type="body" sz="quarter" idx="11"/>
          </p:nvPr>
        </p:nvSpPr>
        <p:spPr>
          <a:xfrm>
            <a:off x="457200" y="2634309"/>
            <a:ext cx="8229600" cy="714728"/>
          </a:xfrm>
        </p:spPr>
        <p:txBody>
          <a:bodyPr>
            <a:normAutofit/>
          </a:bodyPr>
          <a:lstStyle>
            <a:lvl1pPr marL="0" indent="0">
              <a:buNone/>
              <a:defRPr sz="1400" i="1">
                <a:solidFill>
                  <a:srgbClr val="F58437"/>
                </a:solidFill>
              </a:defRPr>
            </a:lvl1pPr>
          </a:lstStyle>
          <a:p>
            <a:pPr lvl="0"/>
            <a:r>
              <a:rPr lang="en-US" smtClean="0"/>
              <a:t>Click to edit Master text styles</a:t>
            </a:r>
          </a:p>
        </p:txBody>
      </p:sp>
      <p:cxnSp>
        <p:nvCxnSpPr>
          <p:cNvPr id="19" name="Straight Connector 18"/>
          <p:cNvCxnSpPr/>
          <p:nvPr userDrawn="1"/>
        </p:nvCxnSpPr>
        <p:spPr>
          <a:xfrm>
            <a:off x="457202" y="5994768"/>
            <a:ext cx="8229598" cy="0"/>
          </a:xfrm>
          <a:prstGeom prst="line">
            <a:avLst/>
          </a:prstGeom>
          <a:ln w="6350" cmpd="sng">
            <a:solidFill>
              <a:srgbClr val="F584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4410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0" name="Footer Placeholder 4"/>
          <p:cNvSpPr>
            <a:spLocks noGrp="1"/>
          </p:cNvSpPr>
          <p:nvPr>
            <p:ph type="ftr" sz="quarter" idx="12"/>
          </p:nvPr>
        </p:nvSpPr>
        <p:spPr>
          <a:xfrm>
            <a:off x="457200" y="6121766"/>
            <a:ext cx="1989138" cy="365125"/>
          </a:xfrm>
          <a:prstGeom prst="rect">
            <a:avLst/>
          </a:prstGeom>
          <a:ln w="6350">
            <a:solidFill>
              <a:srgbClr val="F58437"/>
            </a:solidFill>
          </a:ln>
        </p:spPr>
        <p:txBody>
          <a:bodyPr vert="horz" lIns="91440" tIns="45720" rIns="91440" bIns="45720" rtlCol="0" anchor="ctr"/>
          <a:lstStyle>
            <a:lvl1pPr algn="l" fontAlgn="auto">
              <a:spcBef>
                <a:spcPts val="0"/>
              </a:spcBef>
              <a:spcAft>
                <a:spcPts val="0"/>
              </a:spcAft>
              <a:defRPr sz="1000">
                <a:solidFill>
                  <a:srgbClr val="F58437"/>
                </a:solidFill>
                <a:latin typeface="Trebuchet MS"/>
                <a:ea typeface="+mn-ea"/>
                <a:cs typeface="Trebuchet MS"/>
              </a:defRPr>
            </a:lvl1pPr>
          </a:lstStyle>
          <a:p>
            <a:pPr>
              <a:defRPr/>
            </a:pPr>
            <a:endParaRPr lang="en-US" dirty="0"/>
          </a:p>
        </p:txBody>
      </p:sp>
      <p:sp>
        <p:nvSpPr>
          <p:cNvPr id="11" name="Slide Number Placeholder 5"/>
          <p:cNvSpPr>
            <a:spLocks noGrp="1"/>
          </p:cNvSpPr>
          <p:nvPr>
            <p:ph type="sldNum" sz="quarter" idx="13"/>
          </p:nvPr>
        </p:nvSpPr>
        <p:spPr>
          <a:xfrm>
            <a:off x="1816100" y="6121766"/>
            <a:ext cx="630238" cy="363537"/>
          </a:xfrm>
          <a:prstGeom prst="rect">
            <a:avLst/>
          </a:prstGeom>
        </p:spPr>
        <p:txBody>
          <a:bodyPr vert="horz" lIns="91440" tIns="45720" rIns="91440" bIns="45720" rtlCol="0" anchor="ctr"/>
          <a:lstStyle>
            <a:lvl1pPr algn="r" fontAlgn="auto">
              <a:spcBef>
                <a:spcPts val="0"/>
              </a:spcBef>
              <a:spcAft>
                <a:spcPts val="0"/>
              </a:spcAft>
              <a:defRPr sz="1000">
                <a:solidFill>
                  <a:srgbClr val="F58437"/>
                </a:solidFill>
                <a:latin typeface="Trebuchet MS"/>
                <a:ea typeface="+mn-ea"/>
                <a:cs typeface="Trebuchet MS"/>
              </a:defRPr>
            </a:lvl1pPr>
          </a:lstStyle>
          <a:p>
            <a:pPr>
              <a:defRPr/>
            </a:pPr>
            <a:fld id="{030E6436-2F7B-CD41-916E-6D2EB371277A}" type="slidenum">
              <a:rPr lang="en-US" smtClean="0"/>
              <a:pPr>
                <a:defRPr/>
              </a:pPr>
              <a:t>‹#›</a:t>
            </a:fld>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4600" y="6143991"/>
            <a:ext cx="1092200" cy="342900"/>
          </a:xfrm>
          <a:prstGeom prst="rect">
            <a:avLst/>
          </a:prstGeom>
        </p:spPr>
      </p:pic>
      <p:cxnSp>
        <p:nvCxnSpPr>
          <p:cNvPr id="19" name="Straight Connector 18"/>
          <p:cNvCxnSpPr/>
          <p:nvPr userDrawn="1"/>
        </p:nvCxnSpPr>
        <p:spPr>
          <a:xfrm>
            <a:off x="457202" y="5994768"/>
            <a:ext cx="8229598" cy="0"/>
          </a:xfrm>
          <a:prstGeom prst="line">
            <a:avLst/>
          </a:prstGeom>
          <a:ln w="6350" cmpd="sng">
            <a:solidFill>
              <a:srgbClr val="F58437"/>
            </a:solidFill>
          </a:ln>
          <a:effectLst/>
        </p:spPr>
        <p:style>
          <a:lnRef idx="2">
            <a:schemeClr val="accent1"/>
          </a:lnRef>
          <a:fillRef idx="0">
            <a:schemeClr val="accent1"/>
          </a:fillRef>
          <a:effectRef idx="1">
            <a:schemeClr val="accent1"/>
          </a:effectRef>
          <a:fontRef idx="minor">
            <a:schemeClr val="tx1"/>
          </a:fontRef>
        </p:style>
      </p:cxnSp>
      <p:sp>
        <p:nvSpPr>
          <p:cNvPr id="13" name="Picture Placeholder 5"/>
          <p:cNvSpPr>
            <a:spLocks noGrp="1"/>
          </p:cNvSpPr>
          <p:nvPr>
            <p:ph type="pic" sz="quarter" idx="10"/>
          </p:nvPr>
        </p:nvSpPr>
        <p:spPr>
          <a:xfrm>
            <a:off x="0" y="2"/>
            <a:ext cx="9144000" cy="3170239"/>
          </a:xfrm>
        </p:spPr>
        <p:txBody>
          <a:bodyPr rtlCol="0">
            <a:normAutofit/>
          </a:bodyPr>
          <a:lstStyle>
            <a:lvl1pPr marL="0" indent="0">
              <a:buNone/>
              <a:defRPr/>
            </a:lvl1pPr>
          </a:lstStyle>
          <a:p>
            <a:pPr lvl="0"/>
            <a:r>
              <a:rPr lang="en-US" noProof="0" smtClean="0"/>
              <a:t>Click icon to add picture</a:t>
            </a:r>
            <a:endParaRPr lang="en-US" noProof="0" dirty="0"/>
          </a:p>
        </p:txBody>
      </p:sp>
      <p:sp>
        <p:nvSpPr>
          <p:cNvPr id="20" name="Title 1"/>
          <p:cNvSpPr>
            <a:spLocks noGrp="1"/>
          </p:cNvSpPr>
          <p:nvPr>
            <p:ph type="title"/>
          </p:nvPr>
        </p:nvSpPr>
        <p:spPr>
          <a:xfrm>
            <a:off x="457204" y="460963"/>
            <a:ext cx="3907837" cy="442148"/>
          </a:xfrm>
          <a:solidFill>
            <a:srgbClr val="F58437"/>
          </a:solidFill>
        </p:spPr>
        <p:txBody>
          <a:bodyPr>
            <a:normAutofit/>
          </a:bodyPr>
          <a:lstStyle>
            <a:lvl1pPr>
              <a:defRPr sz="1800" b="0" cap="all">
                <a:solidFill>
                  <a:schemeClr val="bg1"/>
                </a:solidFill>
              </a:defRPr>
            </a:lvl1pPr>
          </a:lstStyle>
          <a:p>
            <a:r>
              <a:rPr lang="en-US" smtClean="0"/>
              <a:t>Click to edit Master title style</a:t>
            </a:r>
            <a:endParaRPr lang="en-US" dirty="0"/>
          </a:p>
        </p:txBody>
      </p:sp>
      <p:sp>
        <p:nvSpPr>
          <p:cNvPr id="21" name="Content Placeholder 2"/>
          <p:cNvSpPr>
            <a:spLocks noGrp="1"/>
          </p:cNvSpPr>
          <p:nvPr>
            <p:ph idx="1"/>
          </p:nvPr>
        </p:nvSpPr>
        <p:spPr>
          <a:xfrm>
            <a:off x="457200" y="3537185"/>
            <a:ext cx="8229600" cy="2389483"/>
          </a:xfrm>
        </p:spPr>
        <p:txBody>
          <a:bodyPr>
            <a:normAutofit/>
          </a:bodyPr>
          <a:lstStyle>
            <a:lvl1pPr>
              <a:buClr>
                <a:srgbClr val="F58437"/>
              </a:buClr>
              <a:defRPr sz="1400">
                <a:solidFill>
                  <a:srgbClr val="4C4C4C"/>
                </a:solidFill>
              </a:defRPr>
            </a:lvl1pPr>
            <a:lvl2pPr>
              <a:buClr>
                <a:srgbClr val="F58437"/>
              </a:buClr>
              <a:defRPr sz="1400">
                <a:solidFill>
                  <a:srgbClr val="4C4C4C"/>
                </a:solidFill>
              </a:defRPr>
            </a:lvl2pPr>
            <a:lvl3pPr>
              <a:buClr>
                <a:srgbClr val="F58437"/>
              </a:buClr>
              <a:defRPr sz="1400">
                <a:solidFill>
                  <a:srgbClr val="4C4C4C"/>
                </a:solidFill>
              </a:defRPr>
            </a:lvl3pPr>
            <a:lvl4pPr>
              <a:buClr>
                <a:srgbClr val="F58437"/>
              </a:buClr>
              <a:defRPr sz="1400">
                <a:solidFill>
                  <a:srgbClr val="4C4C4C"/>
                </a:solidFill>
              </a:defRPr>
            </a:lvl4pPr>
            <a:lvl5pPr>
              <a:buClr>
                <a:srgbClr val="F58437"/>
              </a:buClr>
              <a:defRPr sz="1400">
                <a:solidFill>
                  <a:srgbClr val="4C4C4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7862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9354486"/>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50" r:id="rId4"/>
    <p:sldLayoutId id="2147483660" r:id="rId5"/>
    <p:sldLayoutId id="2147483661" r:id="rId6"/>
    <p:sldLayoutId id="2147483663" r:id="rId7"/>
    <p:sldLayoutId id="2147483664" r:id="rId8"/>
    <p:sldLayoutId id="2147483665" r:id="rId9"/>
    <p:sldLayoutId id="2147483668" r:id="rId10"/>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l" defTabSz="457200" rtl="0" eaLnBrk="1" latinLnBrk="0" hangingPunct="1">
        <a:spcBef>
          <a:spcPct val="0"/>
        </a:spcBef>
        <a:buNone/>
        <a:defRPr sz="2500" kern="1200">
          <a:solidFill>
            <a:schemeClr val="tx2"/>
          </a:solidFill>
          <a:latin typeface="Trebuchet MS"/>
          <a:ea typeface="+mj-ea"/>
          <a:cs typeface="Trebuchet MS"/>
        </a:defRPr>
      </a:lvl1pPr>
    </p:titleStyle>
    <p:bodyStyle>
      <a:lvl1pPr marL="342900" indent="-342900" algn="l" defTabSz="457200" rtl="0" eaLnBrk="1" latinLnBrk="0" hangingPunct="1">
        <a:spcBef>
          <a:spcPct val="20000"/>
        </a:spcBef>
        <a:buClr>
          <a:schemeClr val="tx1"/>
        </a:buClr>
        <a:buFont typeface="Lucida Grande"/>
        <a:buChar char="»"/>
        <a:defRPr sz="2000" kern="1200">
          <a:solidFill>
            <a:srgbClr val="4C4C4C"/>
          </a:solidFill>
          <a:latin typeface="Trebuchet MS"/>
          <a:ea typeface="+mn-ea"/>
          <a:cs typeface="Trebuchet MS"/>
        </a:defRPr>
      </a:lvl1pPr>
      <a:lvl2pPr marL="742950" indent="-285750" algn="l" defTabSz="457200" rtl="0" eaLnBrk="1" latinLnBrk="0" hangingPunct="1">
        <a:spcBef>
          <a:spcPct val="20000"/>
        </a:spcBef>
        <a:buClr>
          <a:schemeClr val="tx1"/>
        </a:buClr>
        <a:buFont typeface="Lucida Grande"/>
        <a:buChar char="»"/>
        <a:defRPr sz="2000" kern="1200">
          <a:solidFill>
            <a:srgbClr val="4C4C4C"/>
          </a:solidFill>
          <a:latin typeface="Trebuchet MS"/>
          <a:ea typeface="+mn-ea"/>
          <a:cs typeface="Trebuchet MS"/>
        </a:defRPr>
      </a:lvl2pPr>
      <a:lvl3pPr marL="1143000" indent="-228600" algn="l" defTabSz="457200" rtl="0" eaLnBrk="1" latinLnBrk="0" hangingPunct="1">
        <a:spcBef>
          <a:spcPct val="20000"/>
        </a:spcBef>
        <a:buClr>
          <a:schemeClr val="tx1"/>
        </a:buClr>
        <a:buFont typeface="Lucida Grande"/>
        <a:buChar char="»"/>
        <a:defRPr sz="2000" kern="1200">
          <a:solidFill>
            <a:srgbClr val="4C4C4C"/>
          </a:solidFill>
          <a:latin typeface="Trebuchet MS"/>
          <a:ea typeface="+mn-ea"/>
          <a:cs typeface="Trebuchet MS"/>
        </a:defRPr>
      </a:lvl3pPr>
      <a:lvl4pPr marL="1600200" indent="-228600" algn="l" defTabSz="457200" rtl="0" eaLnBrk="1" latinLnBrk="0" hangingPunct="1">
        <a:spcBef>
          <a:spcPct val="20000"/>
        </a:spcBef>
        <a:buClr>
          <a:schemeClr val="tx1"/>
        </a:buClr>
        <a:buFont typeface="Lucida Grande"/>
        <a:buChar char="»"/>
        <a:defRPr sz="2000" kern="1200">
          <a:solidFill>
            <a:srgbClr val="4C4C4C"/>
          </a:solidFill>
          <a:latin typeface="Trebuchet MS"/>
          <a:ea typeface="+mn-ea"/>
          <a:cs typeface="Trebuchet MS"/>
        </a:defRPr>
      </a:lvl4pPr>
      <a:lvl5pPr marL="2057400" indent="-228600" algn="l" defTabSz="457200" rtl="0" eaLnBrk="1" latinLnBrk="0" hangingPunct="1">
        <a:spcBef>
          <a:spcPct val="20000"/>
        </a:spcBef>
        <a:buClr>
          <a:schemeClr val="tx1"/>
        </a:buClr>
        <a:buFont typeface="Arial"/>
        <a:buChar char="»"/>
        <a:defRPr sz="2000" kern="1200">
          <a:solidFill>
            <a:srgbClr val="4C4C4C"/>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1143000"/>
          </a:xfrm>
          <a:prstGeom prst="rect">
            <a:avLst/>
          </a:prstGeom>
        </p:spPr>
        <p:txBody>
          <a:bodyPr vert="horz" lIns="87265" tIns="43632" rIns="87265" bIns="43632" rtlCol="0" anchor="ctr">
            <a:normAutofit/>
          </a:bodyPr>
          <a:lstStyle/>
          <a:p>
            <a:r>
              <a:rPr lang="pt-PT"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87265" tIns="43632" rIns="87265" bIns="43632" rtlCol="0">
            <a:normAutofit/>
          </a:bodyPr>
          <a:lstStyle/>
          <a:p>
            <a:pPr lvl="0"/>
            <a:r>
              <a:rPr lang="pt-PT" smtClean="0"/>
              <a:t>Click to edit Master text styles</a:t>
            </a:r>
          </a:p>
          <a:p>
            <a:pPr lvl="1"/>
            <a:r>
              <a:rPr lang="pt-PT" smtClean="0"/>
              <a:t>Second level</a:t>
            </a:r>
          </a:p>
          <a:p>
            <a:pPr lvl="2"/>
            <a:r>
              <a:rPr lang="pt-PT" smtClean="0"/>
              <a:t>Third level</a:t>
            </a:r>
          </a:p>
          <a:p>
            <a:pPr lvl="3"/>
            <a:r>
              <a:rPr lang="pt-PT" smtClean="0"/>
              <a:t>Fourth level</a:t>
            </a:r>
          </a:p>
          <a:p>
            <a:pPr lvl="4"/>
            <a:r>
              <a:rPr lang="pt-PT"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87265" tIns="43632" rIns="87265" bIns="43632" rtlCol="0" anchor="ctr"/>
          <a:lstStyle>
            <a:lvl1pPr algn="l">
              <a:defRPr sz="1100">
                <a:solidFill>
                  <a:schemeClr val="tx1">
                    <a:tint val="75000"/>
                  </a:schemeClr>
                </a:solidFill>
              </a:defRPr>
            </a:lvl1pPr>
          </a:lstStyle>
          <a:p>
            <a:pPr defTabSz="436327"/>
            <a:fld id="{57332A04-2EC6-224B-A9D4-94B61A39A442}" type="datetimeFigureOut">
              <a:rPr lang="en-US" smtClean="0">
                <a:solidFill>
                  <a:prstClr val="black">
                    <a:tint val="75000"/>
                  </a:prstClr>
                </a:solidFill>
              </a:rPr>
              <a:pPr defTabSz="436327"/>
              <a:t>3/8/2016</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1"/>
            <a:ext cx="2895600" cy="365125"/>
          </a:xfrm>
          <a:prstGeom prst="rect">
            <a:avLst/>
          </a:prstGeom>
        </p:spPr>
        <p:txBody>
          <a:bodyPr vert="horz" lIns="87265" tIns="43632" rIns="87265" bIns="43632" rtlCol="0" anchor="ctr"/>
          <a:lstStyle>
            <a:lvl1pPr algn="ctr">
              <a:defRPr sz="1100">
                <a:solidFill>
                  <a:schemeClr val="tx1">
                    <a:tint val="75000"/>
                  </a:schemeClr>
                </a:solidFill>
              </a:defRPr>
            </a:lvl1pPr>
          </a:lstStyle>
          <a:p>
            <a:pPr defTabSz="436327"/>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87265" tIns="43632" rIns="87265" bIns="43632" rtlCol="0" anchor="ctr"/>
          <a:lstStyle>
            <a:lvl1pPr algn="r">
              <a:defRPr sz="1100">
                <a:solidFill>
                  <a:schemeClr val="tx1">
                    <a:tint val="75000"/>
                  </a:schemeClr>
                </a:solidFill>
              </a:defRPr>
            </a:lvl1pPr>
          </a:lstStyle>
          <a:p>
            <a:pPr defTabSz="436327"/>
            <a:fld id="{1713EC5C-1E6F-B74A-A6A1-7ECC73048F74}" type="slidenum">
              <a:rPr lang="en-US" smtClean="0">
                <a:solidFill>
                  <a:prstClr val="black">
                    <a:tint val="75000"/>
                  </a:prstClr>
                </a:solidFill>
              </a:rPr>
              <a:pPr defTabSz="436327"/>
              <a:t>‹#›</a:t>
            </a:fld>
            <a:endParaRPr lang="en-US">
              <a:solidFill>
                <a:prstClr val="black">
                  <a:tint val="75000"/>
                </a:prstClr>
              </a:solidFill>
            </a:endParaRPr>
          </a:p>
        </p:txBody>
      </p:sp>
    </p:spTree>
    <p:extLst>
      <p:ext uri="{BB962C8B-B14F-4D97-AF65-F5344CB8AC3E}">
        <p14:creationId xmlns:p14="http://schemas.microsoft.com/office/powerpoint/2010/main" val="266033026"/>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ctr" defTabSz="436327" rtl="0" eaLnBrk="1" latinLnBrk="0" hangingPunct="1">
        <a:spcBef>
          <a:spcPct val="0"/>
        </a:spcBef>
        <a:buNone/>
        <a:defRPr sz="4200" kern="1200">
          <a:solidFill>
            <a:schemeClr val="tx1"/>
          </a:solidFill>
          <a:latin typeface="+mj-lt"/>
          <a:ea typeface="+mj-ea"/>
          <a:cs typeface="+mj-cs"/>
        </a:defRPr>
      </a:lvl1pPr>
    </p:titleStyle>
    <p:bodyStyle>
      <a:lvl1pPr marL="327245" indent="-327245" algn="l" defTabSz="436327" rtl="0" eaLnBrk="1" latinLnBrk="0" hangingPunct="1">
        <a:spcBef>
          <a:spcPct val="20000"/>
        </a:spcBef>
        <a:buFont typeface="Arial"/>
        <a:buChar char="•"/>
        <a:defRPr sz="3100" kern="1200">
          <a:solidFill>
            <a:schemeClr val="tx1"/>
          </a:solidFill>
          <a:latin typeface="+mn-lt"/>
          <a:ea typeface="+mn-ea"/>
          <a:cs typeface="+mn-cs"/>
        </a:defRPr>
      </a:lvl1pPr>
      <a:lvl2pPr marL="709031" indent="-272705" algn="l" defTabSz="436327" rtl="0" eaLnBrk="1" latinLnBrk="0" hangingPunct="1">
        <a:spcBef>
          <a:spcPct val="20000"/>
        </a:spcBef>
        <a:buFont typeface="Arial"/>
        <a:buChar char="–"/>
        <a:defRPr sz="2600" kern="1200">
          <a:solidFill>
            <a:schemeClr val="tx1"/>
          </a:solidFill>
          <a:latin typeface="+mn-lt"/>
          <a:ea typeface="+mn-ea"/>
          <a:cs typeface="+mn-cs"/>
        </a:defRPr>
      </a:lvl2pPr>
      <a:lvl3pPr marL="1090816" indent="-218163" algn="l" defTabSz="436327" rtl="0" eaLnBrk="1" latinLnBrk="0" hangingPunct="1">
        <a:spcBef>
          <a:spcPct val="20000"/>
        </a:spcBef>
        <a:buFont typeface="Arial"/>
        <a:buChar char="•"/>
        <a:defRPr sz="2300" kern="1200">
          <a:solidFill>
            <a:schemeClr val="tx1"/>
          </a:solidFill>
          <a:latin typeface="+mn-lt"/>
          <a:ea typeface="+mn-ea"/>
          <a:cs typeface="+mn-cs"/>
        </a:defRPr>
      </a:lvl3pPr>
      <a:lvl4pPr marL="1527143" indent="-218163" algn="l" defTabSz="436327" rtl="0" eaLnBrk="1" latinLnBrk="0" hangingPunct="1">
        <a:spcBef>
          <a:spcPct val="20000"/>
        </a:spcBef>
        <a:buFont typeface="Arial"/>
        <a:buChar char="–"/>
        <a:defRPr sz="1900" kern="1200">
          <a:solidFill>
            <a:schemeClr val="tx1"/>
          </a:solidFill>
          <a:latin typeface="+mn-lt"/>
          <a:ea typeface="+mn-ea"/>
          <a:cs typeface="+mn-cs"/>
        </a:defRPr>
      </a:lvl4pPr>
      <a:lvl5pPr marL="1963470" indent="-218163" algn="l" defTabSz="436327" rtl="0" eaLnBrk="1" latinLnBrk="0" hangingPunct="1">
        <a:spcBef>
          <a:spcPct val="20000"/>
        </a:spcBef>
        <a:buFont typeface="Arial"/>
        <a:buChar char="»"/>
        <a:defRPr sz="1900" kern="1200">
          <a:solidFill>
            <a:schemeClr val="tx1"/>
          </a:solidFill>
          <a:latin typeface="+mn-lt"/>
          <a:ea typeface="+mn-ea"/>
          <a:cs typeface="+mn-cs"/>
        </a:defRPr>
      </a:lvl5pPr>
      <a:lvl6pPr marL="2399796" indent="-218163" algn="l" defTabSz="436327" rtl="0" eaLnBrk="1" latinLnBrk="0" hangingPunct="1">
        <a:spcBef>
          <a:spcPct val="20000"/>
        </a:spcBef>
        <a:buFont typeface="Arial"/>
        <a:buChar char="•"/>
        <a:defRPr sz="1900" kern="1200">
          <a:solidFill>
            <a:schemeClr val="tx1"/>
          </a:solidFill>
          <a:latin typeface="+mn-lt"/>
          <a:ea typeface="+mn-ea"/>
          <a:cs typeface="+mn-cs"/>
        </a:defRPr>
      </a:lvl6pPr>
      <a:lvl7pPr marL="2836124" indent="-218163" algn="l" defTabSz="436327" rtl="0" eaLnBrk="1" latinLnBrk="0" hangingPunct="1">
        <a:spcBef>
          <a:spcPct val="20000"/>
        </a:spcBef>
        <a:buFont typeface="Arial"/>
        <a:buChar char="•"/>
        <a:defRPr sz="1900" kern="1200">
          <a:solidFill>
            <a:schemeClr val="tx1"/>
          </a:solidFill>
          <a:latin typeface="+mn-lt"/>
          <a:ea typeface="+mn-ea"/>
          <a:cs typeface="+mn-cs"/>
        </a:defRPr>
      </a:lvl7pPr>
      <a:lvl8pPr marL="3272449" indent="-218163" algn="l" defTabSz="436327" rtl="0" eaLnBrk="1" latinLnBrk="0" hangingPunct="1">
        <a:spcBef>
          <a:spcPct val="20000"/>
        </a:spcBef>
        <a:buFont typeface="Arial"/>
        <a:buChar char="•"/>
        <a:defRPr sz="1900" kern="1200">
          <a:solidFill>
            <a:schemeClr val="tx1"/>
          </a:solidFill>
          <a:latin typeface="+mn-lt"/>
          <a:ea typeface="+mn-ea"/>
          <a:cs typeface="+mn-cs"/>
        </a:defRPr>
      </a:lvl8pPr>
      <a:lvl9pPr marL="3708777" indent="-218163" algn="l" defTabSz="436327"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6327" rtl="0" eaLnBrk="1" latinLnBrk="0" hangingPunct="1">
        <a:defRPr sz="1800" kern="1200">
          <a:solidFill>
            <a:schemeClr val="tx1"/>
          </a:solidFill>
          <a:latin typeface="+mn-lt"/>
          <a:ea typeface="+mn-ea"/>
          <a:cs typeface="+mn-cs"/>
        </a:defRPr>
      </a:lvl1pPr>
      <a:lvl2pPr marL="436327" algn="l" defTabSz="436327" rtl="0" eaLnBrk="1" latinLnBrk="0" hangingPunct="1">
        <a:defRPr sz="1800" kern="1200">
          <a:solidFill>
            <a:schemeClr val="tx1"/>
          </a:solidFill>
          <a:latin typeface="+mn-lt"/>
          <a:ea typeface="+mn-ea"/>
          <a:cs typeface="+mn-cs"/>
        </a:defRPr>
      </a:lvl2pPr>
      <a:lvl3pPr marL="872653" algn="l" defTabSz="436327" rtl="0" eaLnBrk="1" latinLnBrk="0" hangingPunct="1">
        <a:defRPr sz="1800" kern="1200">
          <a:solidFill>
            <a:schemeClr val="tx1"/>
          </a:solidFill>
          <a:latin typeface="+mn-lt"/>
          <a:ea typeface="+mn-ea"/>
          <a:cs typeface="+mn-cs"/>
        </a:defRPr>
      </a:lvl3pPr>
      <a:lvl4pPr marL="1308980" algn="l" defTabSz="436327" rtl="0" eaLnBrk="1" latinLnBrk="0" hangingPunct="1">
        <a:defRPr sz="1800" kern="1200">
          <a:solidFill>
            <a:schemeClr val="tx1"/>
          </a:solidFill>
          <a:latin typeface="+mn-lt"/>
          <a:ea typeface="+mn-ea"/>
          <a:cs typeface="+mn-cs"/>
        </a:defRPr>
      </a:lvl4pPr>
      <a:lvl5pPr marL="1745307" algn="l" defTabSz="436327" rtl="0" eaLnBrk="1" latinLnBrk="0" hangingPunct="1">
        <a:defRPr sz="1800" kern="1200">
          <a:solidFill>
            <a:schemeClr val="tx1"/>
          </a:solidFill>
          <a:latin typeface="+mn-lt"/>
          <a:ea typeface="+mn-ea"/>
          <a:cs typeface="+mn-cs"/>
        </a:defRPr>
      </a:lvl5pPr>
      <a:lvl6pPr marL="2181633" algn="l" defTabSz="436327" rtl="0" eaLnBrk="1" latinLnBrk="0" hangingPunct="1">
        <a:defRPr sz="1800" kern="1200">
          <a:solidFill>
            <a:schemeClr val="tx1"/>
          </a:solidFill>
          <a:latin typeface="+mn-lt"/>
          <a:ea typeface="+mn-ea"/>
          <a:cs typeface="+mn-cs"/>
        </a:defRPr>
      </a:lvl6pPr>
      <a:lvl7pPr marL="2617960" algn="l" defTabSz="436327" rtl="0" eaLnBrk="1" latinLnBrk="0" hangingPunct="1">
        <a:defRPr sz="1800" kern="1200">
          <a:solidFill>
            <a:schemeClr val="tx1"/>
          </a:solidFill>
          <a:latin typeface="+mn-lt"/>
          <a:ea typeface="+mn-ea"/>
          <a:cs typeface="+mn-cs"/>
        </a:defRPr>
      </a:lvl7pPr>
      <a:lvl8pPr marL="3054286" algn="l" defTabSz="436327" rtl="0" eaLnBrk="1" latinLnBrk="0" hangingPunct="1">
        <a:defRPr sz="1800" kern="1200">
          <a:solidFill>
            <a:schemeClr val="tx1"/>
          </a:solidFill>
          <a:latin typeface="+mn-lt"/>
          <a:ea typeface="+mn-ea"/>
          <a:cs typeface="+mn-cs"/>
        </a:defRPr>
      </a:lvl8pPr>
      <a:lvl9pPr marL="3490613" algn="l" defTabSz="4363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ovam.be/veranderingsgerichtbouwen" TargetMode="Externa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hyperlink" Target="http://www.ovam.be/veranderingsgerichtbouwen" TargetMode="External"/><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image" Target="../media/image38.tiff"/><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8.jpeg"/><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ovam.be/afval-materialen/materiaalbewust-ontwerpen-produceren-en-aankopen/dynamisch-of-veranderingsgericht-bouwen/23-ontwerprichtlijnen-toelichting-en-downloads" TargetMode="External"/><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www.ovam.be/afval-materialen/materiaalbewust-ontwerpen-produceren-en-aankopen/dynamisch-of-veranderingsgericht-bouwen/23-ontwerprichtlijnen-toelichting-en-downloads" TargetMode="External"/><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4.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4.xml"/><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xml"/><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5.png"/><Relationship Id="rId1" Type="http://schemas.openxmlformats.org/officeDocument/2006/relationships/slideLayout" Target="../slideLayouts/slideLayout4.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6.png"/><Relationship Id="rId1" Type="http://schemas.openxmlformats.org/officeDocument/2006/relationships/slideLayout" Target="../slideLayouts/slideLayout4.xml"/><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8.png"/><Relationship Id="rId7" Type="http://schemas.microsoft.com/office/2007/relationships/hdphoto" Target="../media/hdphoto4.wdp"/><Relationship Id="rId2" Type="http://schemas.openxmlformats.org/officeDocument/2006/relationships/image" Target="../media/image77.png"/><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9" Type="http://schemas.microsoft.com/office/2007/relationships/hdphoto" Target="../media/hdphoto5.wdp"/></Relationships>
</file>

<file path=ppt/slides/_rels/slide3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84.png"/><Relationship Id="rId7" Type="http://schemas.microsoft.com/office/2007/relationships/hdphoto" Target="../media/hdphoto4.wdp"/><Relationship Id="rId2" Type="http://schemas.openxmlformats.org/officeDocument/2006/relationships/image" Target="../media/image83.png"/><Relationship Id="rId1" Type="http://schemas.openxmlformats.org/officeDocument/2006/relationships/slideLayout" Target="../slideLayouts/slideLayout4.xml"/><Relationship Id="rId6" Type="http://schemas.openxmlformats.org/officeDocument/2006/relationships/image" Target="../media/image81.png"/><Relationship Id="rId5" Type="http://schemas.openxmlformats.org/officeDocument/2006/relationships/image" Target="../media/image86.jpeg"/><Relationship Id="rId4" Type="http://schemas.openxmlformats.org/officeDocument/2006/relationships/image" Target="../media/image85.jpeg"/><Relationship Id="rId9" Type="http://schemas.microsoft.com/office/2007/relationships/hdphoto" Target="../media/hdphoto5.wdp"/></Relationships>
</file>

<file path=ppt/slides/_rels/slide37.xml.rels><?xml version="1.0" encoding="UTF-8" standalone="yes"?>
<Relationships xmlns="http://schemas.openxmlformats.org/package/2006/relationships"><Relationship Id="rId3" Type="http://schemas.microsoft.com/office/2007/relationships/hdphoto" Target="../media/hdphoto6.wdp"/><Relationship Id="rId7" Type="http://schemas.openxmlformats.org/officeDocument/2006/relationships/image" Target="../media/image90.emf"/><Relationship Id="rId2" Type="http://schemas.openxmlformats.org/officeDocument/2006/relationships/image" Target="../media/image87.png"/><Relationship Id="rId1" Type="http://schemas.openxmlformats.org/officeDocument/2006/relationships/slideLayout" Target="../slideLayouts/slideLayout4.xml"/><Relationship Id="rId6" Type="http://schemas.microsoft.com/office/2007/relationships/hdphoto" Target="../media/hdphoto7.wdp"/><Relationship Id="rId5" Type="http://schemas.openxmlformats.org/officeDocument/2006/relationships/image" Target="../media/image89.png"/><Relationship Id="rId4" Type="http://schemas.openxmlformats.org/officeDocument/2006/relationships/image" Target="../media/image88.png"/></Relationships>
</file>

<file path=ppt/slides/_rels/slide3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93.tif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plan-c.eu/" TargetMode="External"/><Relationship Id="rId2" Type="http://schemas.openxmlformats.org/officeDocument/2006/relationships/hyperlink" Target="http://www.vlaamsmaterialenprogramma.be/" TargetMode="External"/><Relationship Id="rId1" Type="http://schemas.openxmlformats.org/officeDocument/2006/relationships/slideLayout" Target="../slideLayouts/slideLayout4.xml"/><Relationship Id="rId4" Type="http://schemas.openxmlformats.org/officeDocument/2006/relationships/hyperlink" Target="http://www.bamb2020.eu/"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tiff"/><Relationship Id="rId1" Type="http://schemas.openxmlformats.org/officeDocument/2006/relationships/slideLayout" Target="../slideLayouts/slideLayout12.xml"/><Relationship Id="rId4" Type="http://schemas.openxmlformats.org/officeDocument/2006/relationships/image" Target="../media/image96.jpeg"/></Relationships>
</file>

<file path=ppt/slides/_rels/slide44.xml.rels><?xml version="1.0" encoding="UTF-8" standalone="yes"?>
<Relationships xmlns="http://schemas.openxmlformats.org/package/2006/relationships"><Relationship Id="rId3" Type="http://schemas.openxmlformats.org/officeDocument/2006/relationships/hyperlink" Target="mailto:wim.debacker@vito.be" TargetMode="External"/><Relationship Id="rId2" Type="http://schemas.openxmlformats.org/officeDocument/2006/relationships/hyperlink" Target="mailto:wim.debacker@energyville.b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44208" y="4556743"/>
            <a:ext cx="2670924" cy="646331"/>
          </a:xfrm>
          <a:prstGeom prst="rect">
            <a:avLst/>
          </a:prstGeom>
        </p:spPr>
        <p:txBody>
          <a:bodyPr wrap="none">
            <a:spAutoFit/>
          </a:bodyPr>
          <a:lstStyle/>
          <a:p>
            <a:r>
              <a:rPr lang="nl-BE" sz="3600" b="1" cap="all" dirty="0">
                <a:solidFill>
                  <a:schemeClr val="tx1">
                    <a:lumMod val="90000"/>
                    <a:lumOff val="10000"/>
                  </a:schemeClr>
                </a:solidFill>
                <a:latin typeface="Trebuchet MS"/>
                <a:ea typeface="+mj-ea"/>
                <a:cs typeface="Trebuchet MS"/>
              </a:rPr>
              <a:t>dynamisch</a:t>
            </a:r>
            <a:endParaRPr lang="en-US" sz="3600" b="1" cap="all" dirty="0">
              <a:solidFill>
                <a:schemeClr val="tx1">
                  <a:lumMod val="90000"/>
                  <a:lumOff val="10000"/>
                </a:schemeClr>
              </a:solidFill>
              <a:latin typeface="Trebuchet MS"/>
              <a:ea typeface="+mj-ea"/>
              <a:cs typeface="Trebuchet MS"/>
            </a:endParaRPr>
          </a:p>
        </p:txBody>
      </p:sp>
      <p:sp>
        <p:nvSpPr>
          <p:cNvPr id="2" name="Title 1"/>
          <p:cNvSpPr>
            <a:spLocks noGrp="1"/>
          </p:cNvSpPr>
          <p:nvPr>
            <p:ph type="ctrTitle"/>
          </p:nvPr>
        </p:nvSpPr>
        <p:spPr>
          <a:xfrm>
            <a:off x="4067944" y="4315956"/>
            <a:ext cx="4464496" cy="1290047"/>
          </a:xfrm>
        </p:spPr>
        <p:txBody>
          <a:bodyPr>
            <a:prstTxWarp prst="textPlain">
              <a:avLst/>
            </a:prstTxWarp>
          </a:bodyPr>
          <a:lstStyle/>
          <a:p>
            <a:pPr algn="ctr"/>
            <a:r>
              <a:rPr lang="nl-BE" b="1" dirty="0" smtClean="0"/>
              <a:t>Veranderingsgericht</a:t>
            </a:r>
            <a:br>
              <a:rPr lang="nl-BE" b="1" dirty="0" smtClean="0"/>
            </a:br>
            <a:r>
              <a:rPr lang="nl-BE" dirty="0" smtClean="0"/>
              <a:t>Bouwen</a:t>
            </a:r>
            <a:endParaRPr lang="nl-BE" dirty="0"/>
          </a:p>
        </p:txBody>
      </p:sp>
    </p:spTree>
    <p:extLst>
      <p:ext uri="{BB962C8B-B14F-4D97-AF65-F5344CB8AC3E}">
        <p14:creationId xmlns:p14="http://schemas.microsoft.com/office/powerpoint/2010/main" val="3561856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Veranderingsgericht</a:t>
            </a:r>
            <a:r>
              <a:rPr lang="en-US" dirty="0" smtClean="0"/>
              <a:t> </a:t>
            </a:r>
            <a:r>
              <a:rPr lang="en-US" dirty="0" err="1" smtClean="0"/>
              <a:t>bouwen</a:t>
            </a:r>
            <a:r>
              <a:rPr lang="en-US" dirty="0" smtClean="0"/>
              <a:t>: </a:t>
            </a:r>
            <a:r>
              <a:rPr lang="en-US" dirty="0" err="1" smtClean="0"/>
              <a:t>een</a:t>
            </a:r>
            <a:r>
              <a:rPr lang="en-US" dirty="0" smtClean="0"/>
              <a:t> </a:t>
            </a:r>
            <a:r>
              <a:rPr lang="en-US" dirty="0" err="1" smtClean="0"/>
              <a:t>definitie</a:t>
            </a:r>
            <a:endParaRPr lang="en-US" dirty="0"/>
          </a:p>
        </p:txBody>
      </p:sp>
      <p:sp>
        <p:nvSpPr>
          <p:cNvPr id="4" name="Text Placeholder 3"/>
          <p:cNvSpPr>
            <a:spLocks noGrp="1"/>
          </p:cNvSpPr>
          <p:nvPr>
            <p:ph type="body" sz="quarter" idx="11"/>
          </p:nvPr>
        </p:nvSpPr>
        <p:spPr/>
        <p:txBody>
          <a:bodyPr/>
          <a:lstStyle/>
          <a:p>
            <a:endParaRPr lang="en-US" dirty="0"/>
          </a:p>
        </p:txBody>
      </p:sp>
      <p:sp>
        <p:nvSpPr>
          <p:cNvPr id="5" name="Footer Placeholder 4"/>
          <p:cNvSpPr>
            <a:spLocks noGrp="1"/>
          </p:cNvSpPr>
          <p:nvPr>
            <p:ph type="ftr" sz="quarter" idx="4294967295"/>
          </p:nvPr>
        </p:nvSpPr>
        <p:spPr>
          <a:xfrm>
            <a:off x="457200" y="6121766"/>
            <a:ext cx="1989138" cy="365125"/>
          </a:xfrm>
          <a:prstGeom prst="rect">
            <a:avLst/>
          </a:prstGeom>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10</a:t>
            </a:fld>
            <a:endParaRPr lang="en-US" dirty="0"/>
          </a:p>
        </p:txBody>
      </p:sp>
      <p:pic>
        <p:nvPicPr>
          <p:cNvPr id="7" name="Picture 2"/>
          <p:cNvPicPr>
            <a:picLocks noChangeAspect="1" noChangeArrowheads="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rcRect t="2368" b="2524"/>
          <a:stretch>
            <a:fillRect/>
          </a:stretch>
        </p:blipFill>
        <p:spPr bwMode="auto">
          <a:xfrm>
            <a:off x="0" y="2893"/>
            <a:ext cx="9144000" cy="69213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689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Veranderingsgericht</a:t>
            </a:r>
            <a:r>
              <a:rPr lang="en-US" dirty="0" smtClean="0"/>
              <a:t> </a:t>
            </a:r>
            <a:r>
              <a:rPr lang="en-US" dirty="0" err="1" smtClean="0"/>
              <a:t>bouwen</a:t>
            </a:r>
            <a:r>
              <a:rPr lang="en-US" dirty="0" smtClean="0"/>
              <a:t>: </a:t>
            </a:r>
            <a:r>
              <a:rPr lang="en-US" dirty="0" err="1" smtClean="0"/>
              <a:t>een</a:t>
            </a:r>
            <a:r>
              <a:rPr lang="en-US" dirty="0" smtClean="0"/>
              <a:t> </a:t>
            </a:r>
            <a:r>
              <a:rPr lang="en-US" dirty="0" err="1" smtClean="0"/>
              <a:t>definitie</a:t>
            </a:r>
            <a:endParaRPr lang="en-US" dirty="0"/>
          </a:p>
        </p:txBody>
      </p:sp>
      <p:sp>
        <p:nvSpPr>
          <p:cNvPr id="4" name="Text Placeholder 3"/>
          <p:cNvSpPr>
            <a:spLocks noGrp="1"/>
          </p:cNvSpPr>
          <p:nvPr>
            <p:ph type="body" sz="quarter" idx="11"/>
          </p:nvPr>
        </p:nvSpPr>
        <p:spPr>
          <a:xfrm>
            <a:off x="5652120" y="1044457"/>
            <a:ext cx="3034680" cy="4907688"/>
          </a:xfrm>
        </p:spPr>
        <p:txBody>
          <a:bodyPr anchor="ctr"/>
          <a:lstStyle/>
          <a:p>
            <a:r>
              <a:rPr lang="nl-BE" sz="1800" b="1" dirty="0"/>
              <a:t>Dynamisch of veranderingsgericht ontwerpen en bouwen </a:t>
            </a:r>
            <a:endParaRPr lang="nl-BE" sz="1800" b="1" dirty="0" smtClean="0"/>
          </a:p>
          <a:p>
            <a:endParaRPr lang="nl-BE" dirty="0" smtClean="0"/>
          </a:p>
          <a:p>
            <a:r>
              <a:rPr lang="nl-BE" dirty="0" smtClean="0"/>
              <a:t>is </a:t>
            </a:r>
            <a:r>
              <a:rPr lang="nl-BE" dirty="0"/>
              <a:t>een ontwerp- en bouwstrategie die er van uitgaat dat de noden en wensen van gebruikers en de maatschappij zullen blijven veranderen. Het doel is dan ook gebouwen te creëren die die verandering efficiënt ondersteunen.</a:t>
            </a: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11</a:t>
            </a:fld>
            <a:endParaRPr lang="en-US" dirty="0"/>
          </a:p>
        </p:txBody>
      </p:sp>
      <p:pic>
        <p:nvPicPr>
          <p:cNvPr id="9" name="Picture 2" descr="C:\Users\mieke\Desktop\0703 2-Layout1-page-001 copy.jpg"/>
          <p:cNvPicPr>
            <a:picLocks noChangeAspect="1" noChangeArrowheads="1"/>
          </p:cNvPicPr>
          <p:nvPr/>
        </p:nvPicPr>
        <p:blipFill>
          <a:blip r:embed="rId2" cstate="email">
            <a:duotone>
              <a:srgbClr val="6DCFF6">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35496" y="951575"/>
            <a:ext cx="5500628" cy="5000570"/>
          </a:xfrm>
          <a:prstGeom prst="rect">
            <a:avLst/>
          </a:prstGeom>
          <a:noFill/>
        </p:spPr>
      </p:pic>
      <p:pic>
        <p:nvPicPr>
          <p:cNvPr id="10" name="Picture 2" descr="http://www.bdarchitects.com/bd-MAP/wp-content/uploads/2010/12/pace_layers_building3.jpg"/>
          <p:cNvPicPr>
            <a:picLocks noChangeAspect="1" noChangeArrowheads="1"/>
          </p:cNvPicPr>
          <p:nvPr/>
        </p:nvPicPr>
        <p:blipFill>
          <a:blip r:embed="rId3" cstate="email">
            <a:duotone>
              <a:srgbClr val="6DCFF6">
                <a:shade val="45000"/>
                <a:satMod val="135000"/>
              </a:srgbClr>
              <a:prstClr val="white"/>
            </a:duotone>
          </a:blip>
          <a:srcRect/>
          <a:stretch>
            <a:fillRect/>
          </a:stretch>
        </p:blipFill>
        <p:spPr bwMode="auto">
          <a:xfrm>
            <a:off x="1651093" y="2758068"/>
            <a:ext cx="2300300" cy="1636752"/>
          </a:xfrm>
          <a:prstGeom prst="rect">
            <a:avLst/>
          </a:prstGeom>
          <a:noFill/>
        </p:spPr>
      </p:pic>
    </p:spTree>
    <p:extLst>
      <p:ext uri="{BB962C8B-B14F-4D97-AF65-F5344CB8AC3E}">
        <p14:creationId xmlns:p14="http://schemas.microsoft.com/office/powerpoint/2010/main" val="9496004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p:cNvSpPr>
            <a:spLocks noGrp="1"/>
          </p:cNvSpPr>
          <p:nvPr>
            <p:ph idx="1"/>
          </p:nvPr>
        </p:nvSpPr>
        <p:spPr>
          <a:xfrm>
            <a:off x="457200" y="1844824"/>
            <a:ext cx="8219256" cy="4281339"/>
          </a:xfrm>
        </p:spPr>
        <p:txBody>
          <a:bodyPr/>
          <a:lstStyle/>
          <a:p>
            <a:pPr marL="0" indent="0">
              <a:buNone/>
            </a:pPr>
            <a:r>
              <a:rPr lang="nl-BE" sz="1800" b="1" dirty="0" smtClean="0"/>
              <a:t>via </a:t>
            </a:r>
            <a:r>
              <a:rPr lang="nl-BE" sz="1800" b="1" dirty="0" smtClean="0">
                <a:hlinkClick r:id="rId2"/>
              </a:rPr>
              <a:t>www.ovam.be/veranderingsgerichtbouwen</a:t>
            </a:r>
            <a:r>
              <a:rPr lang="nl-BE" sz="1800" b="1" dirty="0" smtClean="0"/>
              <a:t> </a:t>
            </a:r>
            <a:endParaRPr lang="nl-BE" sz="1800" b="1" dirty="0" smtClean="0"/>
          </a:p>
          <a:p>
            <a:pPr indent="-255588"/>
            <a:r>
              <a:rPr lang="nl-BE" sz="1800" dirty="0" smtClean="0"/>
              <a:t>6 </a:t>
            </a:r>
            <a:r>
              <a:rPr lang="nl-BE" sz="1800" dirty="0"/>
              <a:t>sleutelbegrippen, 6 andere termen en 8 te vermijden termen</a:t>
            </a:r>
          </a:p>
          <a:p>
            <a:pPr indent="-255588"/>
            <a:r>
              <a:rPr lang="nl-BE" sz="1800" dirty="0"/>
              <a:t>In de vorm van een brochure</a:t>
            </a:r>
            <a:r>
              <a:rPr lang="nl-BE" sz="1800" dirty="0" smtClean="0">
                <a:solidFill>
                  <a:srgbClr val="FF0000"/>
                </a:solidFill>
              </a:rPr>
              <a:t>	</a:t>
            </a:r>
          </a:p>
          <a:p>
            <a:endParaRPr lang="nl-NL" sz="1800" dirty="0"/>
          </a:p>
          <a:p>
            <a:endParaRPr lang="nl-NL" sz="1800" dirty="0" smtClean="0"/>
          </a:p>
          <a:p>
            <a:endParaRPr lang="nl-NL" sz="1800" dirty="0"/>
          </a:p>
          <a:p>
            <a:endParaRPr lang="nl-NL" sz="1800" dirty="0" smtClean="0"/>
          </a:p>
          <a:p>
            <a:endParaRPr lang="nl-NL" sz="1800" dirty="0"/>
          </a:p>
          <a:p>
            <a:endParaRPr lang="nl-NL" sz="2400" dirty="0" smtClean="0"/>
          </a:p>
          <a:p>
            <a:endParaRPr lang="nl-BE" dirty="0" smtClean="0"/>
          </a:p>
        </p:txBody>
      </p:sp>
      <p:sp>
        <p:nvSpPr>
          <p:cNvPr id="2" name="Title 1"/>
          <p:cNvSpPr>
            <a:spLocks noGrp="1"/>
          </p:cNvSpPr>
          <p:nvPr>
            <p:ph type="title"/>
          </p:nvPr>
        </p:nvSpPr>
        <p:spPr/>
        <p:txBody>
          <a:bodyPr/>
          <a:lstStyle/>
          <a:p>
            <a:r>
              <a:rPr lang="en-US" dirty="0" err="1" smtClean="0"/>
              <a:t>Veranderingsgericht</a:t>
            </a:r>
            <a:r>
              <a:rPr lang="en-US" dirty="0" smtClean="0"/>
              <a:t> </a:t>
            </a:r>
            <a:r>
              <a:rPr lang="en-US" dirty="0" err="1" smtClean="0"/>
              <a:t>bouwen</a:t>
            </a:r>
            <a:r>
              <a:rPr lang="en-US" dirty="0" smtClean="0"/>
              <a:t>: </a:t>
            </a:r>
            <a:r>
              <a:rPr lang="en-US" dirty="0" err="1" smtClean="0"/>
              <a:t>een</a:t>
            </a:r>
            <a:r>
              <a:rPr lang="en-US" dirty="0" smtClean="0"/>
              <a:t> </a:t>
            </a:r>
            <a:r>
              <a:rPr lang="en-US" dirty="0" err="1" smtClean="0"/>
              <a:t>definitie</a:t>
            </a:r>
            <a:endParaRPr lang="en-US" dirty="0"/>
          </a:p>
        </p:txBody>
      </p:sp>
      <p:sp>
        <p:nvSpPr>
          <p:cNvPr id="4" name="Text Placeholder 3"/>
          <p:cNvSpPr>
            <a:spLocks noGrp="1"/>
          </p:cNvSpPr>
          <p:nvPr>
            <p:ph type="body" sz="quarter" idx="11"/>
          </p:nvPr>
        </p:nvSpPr>
        <p:spPr/>
        <p:txBody>
          <a:bodyPr/>
          <a:lstStyle/>
          <a:p>
            <a:r>
              <a:rPr lang="en-US" dirty="0" err="1" smtClean="0"/>
              <a:t>Een</a:t>
            </a:r>
            <a:r>
              <a:rPr lang="en-US" dirty="0" smtClean="0"/>
              <a:t> </a:t>
            </a:r>
            <a:r>
              <a:rPr lang="en-US" dirty="0" err="1" smtClean="0"/>
              <a:t>gemeenschappelijke</a:t>
            </a:r>
            <a:r>
              <a:rPr lang="en-US" dirty="0" smtClean="0"/>
              <a:t> </a:t>
            </a:r>
            <a:r>
              <a:rPr lang="en-US" dirty="0" err="1" smtClean="0"/>
              <a:t>taal</a:t>
            </a:r>
            <a:r>
              <a:rPr lang="en-US" dirty="0" smtClean="0"/>
              <a:t>…</a:t>
            </a: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12</a:t>
            </a:fld>
            <a:endParaRPr lang="en-US" dirty="0"/>
          </a:p>
        </p:txBody>
      </p:sp>
      <p:grpSp>
        <p:nvGrpSpPr>
          <p:cNvPr id="8" name="Group 7"/>
          <p:cNvGrpSpPr>
            <a:grpSpLocks noChangeAspect="1"/>
          </p:cNvGrpSpPr>
          <p:nvPr/>
        </p:nvGrpSpPr>
        <p:grpSpPr>
          <a:xfrm>
            <a:off x="4143286" y="3543300"/>
            <a:ext cx="5070925" cy="2321305"/>
            <a:chOff x="1877287" y="2743199"/>
            <a:chExt cx="5079291" cy="2325135"/>
          </a:xfrm>
        </p:grpSpPr>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70744" y="3308987"/>
              <a:ext cx="2485834" cy="17593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77287" y="2743199"/>
              <a:ext cx="1512601" cy="21441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3"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11483" y="3276597"/>
              <a:ext cx="1259261" cy="17917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14" name="Group 13"/>
          <p:cNvGrpSpPr/>
          <p:nvPr/>
        </p:nvGrpSpPr>
        <p:grpSpPr>
          <a:xfrm>
            <a:off x="580505" y="3657609"/>
            <a:ext cx="3562781" cy="1494945"/>
            <a:chOff x="869428" y="2083391"/>
            <a:chExt cx="4848289" cy="2034345"/>
          </a:xfrm>
        </p:grpSpPr>
        <p:sp>
          <p:nvSpPr>
            <p:cNvPr id="15" name="TextBox 14"/>
            <p:cNvSpPr txBox="1"/>
            <p:nvPr/>
          </p:nvSpPr>
          <p:spPr>
            <a:xfrm>
              <a:off x="869429" y="2083391"/>
              <a:ext cx="4841824" cy="417045"/>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NL" sz="1200" b="1" dirty="0" smtClean="0"/>
                <a:t>Dynamisch of Veranderingsgericht bouwen</a:t>
              </a:r>
              <a:endParaRPr lang="nl-BE" sz="1200" b="1" dirty="0"/>
            </a:p>
          </p:txBody>
        </p:sp>
        <p:cxnSp>
          <p:nvCxnSpPr>
            <p:cNvPr id="16" name="AutoShape 84"/>
            <p:cNvCxnSpPr>
              <a:cxnSpLocks noChangeShapeType="1"/>
            </p:cNvCxnSpPr>
            <p:nvPr/>
          </p:nvCxnSpPr>
          <p:spPr bwMode="auto">
            <a:xfrm flipH="1">
              <a:off x="3013982" y="2472338"/>
              <a:ext cx="476250" cy="374015"/>
            </a:xfrm>
            <a:prstGeom prst="straightConnector1">
              <a:avLst/>
            </a:prstGeom>
            <a:noFill/>
            <a:ln w="9525">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sp>
          <p:nvSpPr>
            <p:cNvPr id="17" name="TextBox 16"/>
            <p:cNvSpPr txBox="1"/>
            <p:nvPr/>
          </p:nvSpPr>
          <p:spPr>
            <a:xfrm>
              <a:off x="2949970" y="3719317"/>
              <a:ext cx="1409076" cy="398419"/>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NL" sz="1200" dirty="0" smtClean="0"/>
                <a:t>Beweegbaar</a:t>
              </a:r>
              <a:endParaRPr lang="nl-BE" sz="1200" dirty="0"/>
            </a:p>
          </p:txBody>
        </p:sp>
        <p:sp>
          <p:nvSpPr>
            <p:cNvPr id="18" name="TextBox 17"/>
            <p:cNvSpPr txBox="1"/>
            <p:nvPr/>
          </p:nvSpPr>
          <p:spPr>
            <a:xfrm>
              <a:off x="4439427" y="3718510"/>
              <a:ext cx="1278290" cy="398419"/>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NL" sz="1200" dirty="0" smtClean="0"/>
                <a:t>Polyvalent</a:t>
              </a:r>
              <a:endParaRPr lang="nl-BE" sz="1200" dirty="0"/>
            </a:p>
          </p:txBody>
        </p:sp>
        <p:sp>
          <p:nvSpPr>
            <p:cNvPr id="19" name="TextBox 18"/>
            <p:cNvSpPr txBox="1"/>
            <p:nvPr/>
          </p:nvSpPr>
          <p:spPr>
            <a:xfrm>
              <a:off x="869428" y="3713108"/>
              <a:ext cx="1993692" cy="398419"/>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NL" sz="1200" dirty="0" smtClean="0"/>
                <a:t>Transformeerbaar</a:t>
              </a:r>
              <a:endParaRPr lang="nl-BE" sz="1200" dirty="0"/>
            </a:p>
          </p:txBody>
        </p:sp>
        <p:cxnSp>
          <p:nvCxnSpPr>
            <p:cNvPr id="20" name="AutoShape 85"/>
            <p:cNvCxnSpPr>
              <a:cxnSpLocks noChangeShapeType="1"/>
            </p:cNvCxnSpPr>
            <p:nvPr/>
          </p:nvCxnSpPr>
          <p:spPr bwMode="auto">
            <a:xfrm>
              <a:off x="3489597" y="2477418"/>
              <a:ext cx="512445" cy="372110"/>
            </a:xfrm>
            <a:prstGeom prst="straightConnector1">
              <a:avLst/>
            </a:prstGeom>
            <a:noFill/>
            <a:ln w="9525">
              <a:solidFill>
                <a:srgbClr val="000000"/>
              </a:solidFill>
              <a:round/>
              <a:headEnd type="oval" w="sm" len="sm"/>
              <a:tailEnd type="triangle" w="med" len="med"/>
            </a:ln>
            <a:extLst>
              <a:ext uri="{909E8E84-426E-40DD-AFC4-6F175D3DCCD1}">
                <a14:hiddenFill xmlns:a14="http://schemas.microsoft.com/office/drawing/2010/main">
                  <a:noFill/>
                </a14:hiddenFill>
              </a:ext>
            </a:extLst>
          </p:spPr>
        </p:cxnSp>
        <p:sp>
          <p:nvSpPr>
            <p:cNvPr id="21" name="TextBox 20"/>
            <p:cNvSpPr txBox="1"/>
            <p:nvPr/>
          </p:nvSpPr>
          <p:spPr>
            <a:xfrm>
              <a:off x="869429" y="2870905"/>
              <a:ext cx="2563320" cy="417045"/>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NL" sz="1200" dirty="0" smtClean="0"/>
                <a:t>Aanpasbaar</a:t>
              </a:r>
              <a:endParaRPr lang="nl-BE" sz="1200" dirty="0"/>
            </a:p>
          </p:txBody>
        </p:sp>
        <p:sp>
          <p:nvSpPr>
            <p:cNvPr id="22" name="TextBox 21"/>
            <p:cNvSpPr txBox="1"/>
            <p:nvPr/>
          </p:nvSpPr>
          <p:spPr>
            <a:xfrm>
              <a:off x="3604373" y="2870905"/>
              <a:ext cx="2106879" cy="417045"/>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nl-NL" sz="1200" dirty="0" smtClean="0"/>
                <a:t>Multi-inzetbaar</a:t>
              </a:r>
              <a:endParaRPr lang="nl-BE" sz="1200" dirty="0"/>
            </a:p>
          </p:txBody>
        </p:sp>
        <p:cxnSp>
          <p:nvCxnSpPr>
            <p:cNvPr id="23" name="AutoShape 84"/>
            <p:cNvCxnSpPr>
              <a:cxnSpLocks noChangeShapeType="1"/>
            </p:cNvCxnSpPr>
            <p:nvPr/>
          </p:nvCxnSpPr>
          <p:spPr bwMode="auto">
            <a:xfrm flipH="1">
              <a:off x="2256550" y="3303345"/>
              <a:ext cx="476250" cy="374015"/>
            </a:xfrm>
            <a:prstGeom prst="straightConnector1">
              <a:avLst/>
            </a:prstGeom>
            <a:noFill/>
            <a:ln w="9525">
              <a:solidFill>
                <a:srgbClr val="000000"/>
              </a:solidFill>
              <a:round/>
              <a:headEnd type="triangle" w="med" len="med"/>
              <a:tailEnd type="oval" w="sm" len="sm"/>
            </a:ln>
            <a:extLst>
              <a:ext uri="{909E8E84-426E-40DD-AFC4-6F175D3DCCD1}">
                <a14:hiddenFill xmlns:a14="http://schemas.microsoft.com/office/drawing/2010/main">
                  <a:noFill/>
                </a14:hiddenFill>
              </a:ext>
            </a:extLst>
          </p:spPr>
        </p:cxnSp>
        <p:cxnSp>
          <p:nvCxnSpPr>
            <p:cNvPr id="24" name="AutoShape 85"/>
            <p:cNvCxnSpPr>
              <a:cxnSpLocks noChangeShapeType="1"/>
            </p:cNvCxnSpPr>
            <p:nvPr/>
          </p:nvCxnSpPr>
          <p:spPr bwMode="auto">
            <a:xfrm>
              <a:off x="2732165" y="3308425"/>
              <a:ext cx="512445" cy="372110"/>
            </a:xfrm>
            <a:prstGeom prst="straightConnector1">
              <a:avLst/>
            </a:prstGeom>
            <a:noFill/>
            <a:ln w="9525">
              <a:solidFill>
                <a:srgbClr val="000000"/>
              </a:solidFill>
              <a:round/>
              <a:headEnd type="triangle" w="med" len="med"/>
              <a:tailEnd type="oval" w="sm" len="sm"/>
            </a:ln>
            <a:extLst>
              <a:ext uri="{909E8E84-426E-40DD-AFC4-6F175D3DCCD1}">
                <a14:hiddenFill xmlns:a14="http://schemas.microsoft.com/office/drawing/2010/main">
                  <a:noFill/>
                </a14:hiddenFill>
              </a:ext>
            </a:extLst>
          </p:spPr>
        </p:cxnSp>
        <p:cxnSp>
          <p:nvCxnSpPr>
            <p:cNvPr id="25" name="AutoShape 84"/>
            <p:cNvCxnSpPr>
              <a:cxnSpLocks noChangeShapeType="1"/>
            </p:cNvCxnSpPr>
            <p:nvPr/>
          </p:nvCxnSpPr>
          <p:spPr bwMode="auto">
            <a:xfrm flipH="1">
              <a:off x="3597227" y="3312953"/>
              <a:ext cx="476250" cy="374015"/>
            </a:xfrm>
            <a:prstGeom prst="straightConnector1">
              <a:avLst/>
            </a:prstGeom>
            <a:noFill/>
            <a:ln w="9525">
              <a:solidFill>
                <a:srgbClr val="000000"/>
              </a:solidFill>
              <a:round/>
              <a:headEnd type="triangle" w="med" len="med"/>
              <a:tailEnd type="oval" w="sm" len="sm"/>
            </a:ln>
            <a:extLst>
              <a:ext uri="{909E8E84-426E-40DD-AFC4-6F175D3DCCD1}">
                <a14:hiddenFill xmlns:a14="http://schemas.microsoft.com/office/drawing/2010/main">
                  <a:noFill/>
                </a14:hiddenFill>
              </a:ext>
            </a:extLst>
          </p:spPr>
        </p:cxnSp>
        <p:cxnSp>
          <p:nvCxnSpPr>
            <p:cNvPr id="26" name="AutoShape 85"/>
            <p:cNvCxnSpPr>
              <a:cxnSpLocks noChangeShapeType="1"/>
            </p:cNvCxnSpPr>
            <p:nvPr/>
          </p:nvCxnSpPr>
          <p:spPr bwMode="auto">
            <a:xfrm>
              <a:off x="4072842" y="3318033"/>
              <a:ext cx="512445" cy="372110"/>
            </a:xfrm>
            <a:prstGeom prst="straightConnector1">
              <a:avLst/>
            </a:prstGeom>
            <a:noFill/>
            <a:ln w="9525">
              <a:solidFill>
                <a:srgbClr val="000000"/>
              </a:solidFill>
              <a:round/>
              <a:headEnd type="triangle" w="med" len="med"/>
              <a:tailEnd type="oval" w="sm" len="sm"/>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23550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OVAM-</a:t>
            </a:r>
            <a:r>
              <a:rPr lang="en-US" dirty="0" err="1" smtClean="0"/>
              <a:t>studie</a:t>
            </a:r>
            <a:r>
              <a:rPr lang="en-US" dirty="0" smtClean="0"/>
              <a:t>: “</a:t>
            </a:r>
            <a:r>
              <a:rPr lang="en-GB" i="1" dirty="0" err="1" smtClean="0"/>
              <a:t>Veranderingsgericht</a:t>
            </a:r>
            <a:r>
              <a:rPr lang="en-GB" i="1" dirty="0" smtClean="0"/>
              <a:t> </a:t>
            </a:r>
            <a:r>
              <a:rPr lang="en-GB" i="1" dirty="0" err="1"/>
              <a:t>bouwen</a:t>
            </a:r>
            <a:r>
              <a:rPr lang="en-GB" i="1" dirty="0"/>
              <a:t>: </a:t>
            </a:r>
            <a:r>
              <a:rPr lang="en-GB" i="1" dirty="0" err="1"/>
              <a:t>ontwikkeling</a:t>
            </a:r>
            <a:r>
              <a:rPr lang="en-GB" i="1" dirty="0"/>
              <a:t> van </a:t>
            </a:r>
            <a:r>
              <a:rPr lang="en-GB" i="1" dirty="0" err="1"/>
              <a:t>een</a:t>
            </a:r>
            <a:r>
              <a:rPr lang="en-GB" i="1" dirty="0"/>
              <a:t> </a:t>
            </a:r>
            <a:r>
              <a:rPr lang="en-GB" i="1" dirty="0" err="1"/>
              <a:t>evaluatie</a:t>
            </a:r>
            <a:r>
              <a:rPr lang="en-GB" i="1" dirty="0"/>
              <a:t>- </a:t>
            </a:r>
            <a:r>
              <a:rPr lang="en-GB" i="1" dirty="0" err="1"/>
              <a:t>en</a:t>
            </a:r>
            <a:r>
              <a:rPr lang="en-GB" i="1" dirty="0"/>
              <a:t> </a:t>
            </a:r>
            <a:r>
              <a:rPr lang="en-GB" i="1" dirty="0" err="1" smtClean="0"/>
              <a:t>transitiekader</a:t>
            </a:r>
            <a:r>
              <a:rPr lang="en-GB" dirty="0" smtClean="0"/>
              <a:t>”</a:t>
            </a:r>
            <a:endParaRPr lang="en-US" dirty="0"/>
          </a:p>
        </p:txBody>
      </p:sp>
      <p:pic>
        <p:nvPicPr>
          <p:cNvPr id="3" name="Picture 2" descr="http://www.kaprijke.be/website/1283-www/version/default/part/ImageData/data/logo%20ovam.jpg"/>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21600000">
            <a:off x="7164288" y="124903"/>
            <a:ext cx="2094799" cy="748030"/>
          </a:xfrm>
          <a:prstGeom prst="rect">
            <a:avLst/>
          </a:prstGeom>
          <a:noFill/>
          <a:ln w="9525">
            <a:noFill/>
            <a:miter lim="800000"/>
            <a:headEnd/>
            <a:tailEnd/>
          </a:ln>
        </p:spPr>
      </p:pic>
      <p:pic>
        <p:nvPicPr>
          <p:cNvPr id="5" name="Picture 1" descr="http://www.vub.ac.be/image/VUB_logo_compac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76829" y="6381327"/>
            <a:ext cx="1302286" cy="407585"/>
          </a:xfrm>
          <a:prstGeom prst="rect">
            <a:avLst/>
          </a:prstGeom>
          <a:noFill/>
        </p:spPr>
      </p:pic>
      <p:pic>
        <p:nvPicPr>
          <p:cNvPr id="7" name="Picture 16" descr="http://www.topstudybelgium.be/media/263905/vito_log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82771" y="6381328"/>
            <a:ext cx="1684941" cy="399634"/>
          </a:xfrm>
          <a:prstGeom prst="rect">
            <a:avLst/>
          </a:prstGeom>
          <a:noFill/>
        </p:spPr>
      </p:pic>
      <p:sp>
        <p:nvSpPr>
          <p:cNvPr id="8" name="AutoShape 2" descr="data:image/png;base64,iVBORw0KGgoAAAANSUhEUgAAAYUAAACCCAMAAACejyR2AAAAw1BMVEUAQX3///8AQHwAQXwANHgAKnLq7fEANncAPnsAMnUAOnkANHYAPHoANHkAMHQAOXnj5uyvwdTf6e+gs8e3ydlRdZ/U3OU1ZZR0h6wAKXJgeJ2Fobt5k7ElUIZYf6TAy9mYrcW8xNaTpL4NTof1+fs0WIo+Xo3I0N7E1eGFn7tUbpjn6/Fwg6g0V4rZ4OkAJG+mscV9kLAaVIqCnblUcp1tjK2Ek7MrX5BJZZOZpb4AGmyttspddZxTfKM9a5iPnbcAHGxO61lkAAAgAElEQVR4nO1daWPbNtIGB5IIHhatJnViN6kdW4nTOnUu5+gmbfb//6oX5xwASDfK7n560UaWKByDeeYEQEoppUD5Ev+Et/Y/8JcAr+P3Or4CYGXR2L0HDakfpbIKin0jL+pwzX2lRVX+t0JvGFar7Iqs5dvr2LV/FT3g4DpNAqhPSK3TdFwNYP1GlmkaEnwnGa0ZSXEgolBjLc4yAN4K8CIgpwJtrHtAKrNmnMA4K2Kc/4I6At6ahuVTVLx5YoTgeRXpjBR8Q/wj7sbpQXyNlAX+El/xXSFrngDfcZRJLwQEsyQjb5tNlo/AQQUSIMUqSvajSmm8yIUoTMcLUcIz8lZSxeQ8I42TDOXVxAIuldoNoQHFNYkabx3lT5MF0BrlBknlvFC8p8R1Lp1ALOB8IBQ1AO8Vx450AuRE4piKKw9oLn2aWFPMkXoAqsWuCLEW1AiOC01PJiAZiPlCMsWNBigmU5LapKEo1AJVVGTZlDNdsDcOBfRJ5XzjTGJSljrQACrTPWSMRsaLbnw/WjBaciqoqjAnnB2A/QjpyAZKJlUX5CsteuKU87eaiQyNnqk65wV2z6ebm0H+OeoP4GVuZJlAiOb4Atl08jrMxoG4WpEKNkVfBR0ymx/5qNA4CJIgsaCYxLvyTTQ8zHcyOdDUHeSGjw3DVCY0olkXJjQDi4+GFVN16Rrlh6pGM0niICohf0IP8JukkVpTR7E74UdAApZPQPodaqeJai0xLD9QYQyQCoK6BZJWyVj2CbWNTxcnyCWVIHJTCcRqRUBm2lqQLhgPmn8QAqai4JYYUS9xLE21xThS56C8PMPWMJyQOHwXLU4melzigTMj50bqWLhUENUlbQwNxRW96DdXunSRIiIoOvC+WkO9rWwmZaYye5XQB+xc4IXwaJoJRTaK/mrNJlPYZdYtg4YjJOYn2CSIj8lGXc1A8IS6ESzkrbJYtcCBhCm6ECA7iNrEe/S4hNgPARDklbIrZQpwsIykvKWEg9VGzY+XYmrJRE+QjAzS2fw5KujZIO+APupyatkoWmVEkIyLpCZd4yzII8Xk3kgJ5+hLYYbkc7LWFEsS40mBWHWdXKB3JymKqs45iom8IKZe2ltiSnRVOusccv4SH7PegP/VvCbTLKDG4oogC1g9pYqKxQcV2SZMNbcouebWOmIZaBrczz3rqqJ/OSW5tOWGhY0r80yQriCf8Dy300hMlJOZQVlPCMses25QrFU+Cz7Bcs7sJWhHTAbsNcOlG7uIKbslSXjOjNWCCUQqZB8KEoWGVQopvaCc1c7CWJ21Sy0ywqo84dJckEl6onl9LjEMUbQnwNtrfMcGx7BQ+L1IFTp3ptyAOQIULfPCGYVcwxU1b6LIX7GVtzn5FdEiKEY8m3n6OgAClb6UYmxMtQV+KFMa7TxTNm9tizUwMtmkYZxe4gHEkcqgXjGLqEkZ0uRZDkcTk9NLKTaPB1lB6aUuBUekJPJ2KnGBkTdTMs2rKaeETqg9MES5HCJDigirggTLred0nmcy7EXQCcIn5JmO7BTfiUhBhKP4FipdoHoDTVkhigFWsUielg1LQ4CRgOaZZqYKSQK0XG7hgivEr5gydUPdMqrZ9YqfYsIpsBCBVGKJdwBMvmOwjyu8UobEGraQIMap+SWNnMycEYqki5rTq2wjuZZ1LRejqEJwKpTn6ThNrTMbl5qEy2QwWMYEkU/+WxM9KmvIphOLSXMUZBPzFaSAmIkm1UTt4kKODWLHkMRXMU7qhINceyTFiaIaqmhSJE5MopbW+oljkX2Ci2TgU1uNfaiwglJL+LMPTD5Q5FCTqYZ/mbrOJP6OXTeY0L/pupWbiL2EZXXUdb3qbZ3Qh6XGtk6D9d16O23XXQ+RFW03AYv6p9XKvWtZh12rwA40Id0r+8FWWbEqE1ektmtJDKZusB/M0K0MAjMMrr69NvkXpZJ82Hn0MB3xwa0ARmKOVt1qMok1Y7deT2s7kWCtxqEbVT90ohg7Op+HHWSwszGtrDYxWWXCiXIbMLdT+bDbKRM+tn/vdrt37gMYvds9sLXMi50sZ6uz3e5FVA01PbGt/QBm+/vupmmazcO7rXEDGP1g93ZSCWCY3u8eTPbPJe/tsnUDfegDbWZ1sXv2oR8veJX3E/iNGkdi/8vuwpPnrKDtcNcruHqwe6ATDMPF7onl/1PbZ/t5597HIH60n34efhVTUcYQMV8ej62XWNP9HSby7HPnQnHzaLf7vf05Y8Pz9gn/aKlqL3aXg52zKO+n5O4qBjXxxhI4PGgaZbw+tnd28FdBMNtL+/6xFfyzRpbLtf3m9zGqVbezrT1/rq6xyrXunYxebZpnXVJKgO5l0xwBrG55b7dr87RpHnS+jjk6t40HaG94lesVbrbC6qS5maJFha2tvbIc39sOtvHietPsOmWeN81Fd7VvbnCZpXvWNJ+3F2IqyoyCmCedI2La4YUvTsT7v5rm7fZ9xoa/1+f842Z0Q5+s7ZiinG+BWSR0gPyvZ6RHwYuXA2H/1VkNS/v2J8eAtZWhh75smia8+XWbUPCTcyhYQRzfWc7dXN49uvt2bHu5st97FLZxHMvG7rzZH4GyjNw/xHIxBBRcX2ZlJ3Z+anX9mFf5BU2Sdo2PJxODT4fCkUXBktbc9cGOrm8sCuBRGLY7d13F/NLxaPilaV5Sz5bDRIzD40lrbZ5tdfvt90dfLxy6lhsOhcfdX6HW3uq6L5/c6NTVA4vCjeWX3qXOzgPxLTEgrWFxp5JwCLrgLOrPln13q3C9/9vS1DTPRzVuXfnXdXPzb/9uaj0KsfU26IIxt46XbT/2w+mfFg/rOQIK5H8cCitw4vzTapuKtaRJF8xo57XbWiNgUbj9F1VhuuxQ6JOX4CjcGm+TIKLwh0PBqfGXITjk/mfHY4fCizX2bBwKx2Fa29dfG9fd+MgJ8NCP4/bKCtY7E1CYel/Jyvv169DWTYe6smLkULCXfV9Wc/5Yh/klCcJIFGKUgoGJE6qIArSWiv3n5Pu2z6zo7K1ahx709rrZrIJMRhSA6YIe7LUHaxOU7/WFsweIgg4r/REFx8iflAGMSCIKMBpr0r5snTxYFI7XilYZyKZ6XYiLMLB9GCzSprEicDn4Kh4FNXoUzHTTHMeRVs+a/VPjULBqrPFghEXhJk5LnVpG/DwNb6zl6sNELYqXLQQUAgP7TfOyDU3ddEY8xgABhXUYrf3Noj2y3FXEqbVFyoACDK+scXuR9AcGKzqnz7wR9gNFFHyDqAu+s4CC0ZvmZjQJ99MbS6AJfiH4D52jQONHi2QcCG+86gQUWHxHZCdd8FcJhV+eedbpqAvK68LKumprvz2lxmwciyIKyRbYANCicBRHml45blvx21+ZYD5Wm+bhKqIQaLUoXAdB9SgYg0sVHoWTrZfZiAJZHMH1tOQnsq+AggPh5vmULrcfm8ZMPztfHfqwKNwMQX69LvQqGLeAQv9r0/w24GDtW+vPJmaRPCOZRfLLgHECAYVRWRAutz4aIhRkVA7eOzsUwneEwoV1iie9QV0IfkGNv1vtWrl2o53KhymiwHocgy74zqfHTXM2rb7YmlsftML44vPz6BcmT4gZEQUvVKMh2hAFx6KIQrYCj3m/LlYGPApbC8LtcwrbT2+bc2tgbqyJJBRWgXMehaEPZe39QvfFGrOIvXOFpnHWOXhnzBUjCp1FYZxcW/cSdWF9ddI037qwAgWtReF16H/qRyZOECxS3M1MMZJF4bX1Yd8GkN7Z1jh2KmovD7tmD0Y5FD4PfmBbrOsiFJQ5tVMZTe9ClG9PnWewquKEPekCIArJzW3afop9CRSYLhDgmmUMqOPBnrlY06Jw9NgFCFtsYh45LdCrN83+eWCuQ6Eji/Tx61kov587XWitvRoxc/IE2RCUx0hKMYt0c4ZlDChY+9zctiZ6L4vCze+pxlce10UUwmeGQre6DvNmFmkIpD5yMjntLSna68LbRPrZU2Ocdw7edm2euNhA+Rip2Vxfnv2xGvzcPQp9yHkyXcCuzhRaJFeRoSB38FDMVVacLnzwIe/zMYmcjXz21jqMn62VWPlaAQXfkc8kZNjtnFw0IZ7Y7UmzOZUoJL/gdIEVx0U7e59rXHQxtrYWicpem0SzDhYpwU0xkvXEz61NakF4Zxs/v7C+xv51EdKZ1TuHAhXLWqsL+2e+XNuA6No6OJsvvA/pyv728g+nXgGFMDeHwgDJwLLy1IQYydfSHAXSBvZBU8ARXhwKTXNiY6sTm8P7JRLT7psv63Hsp9skeskiRV3YYNkjCtFOqIDC/hQYCiB0gZrvW4+C00TL+bMQ1zldoCq3OhlfAKYLSujCoLr3PtwXFsk665DlWe+1cascrUVhj2Of9S5GovKs7b0MDfrsy8nGA3ExWM6HGMlbS++dg5F1yQ3Ng6GgSotEKsD3ZTTpiNeF5sSFps3FNq41OO/6uy2frav62jt0o3d2bZwufL16Gory3nmyst/S9pWzx8dokRLqzCI9xRK8s9XGtRXXzdMQ9DvvbFiVOAHnWwgFkCjAYJF/OkZdiCio9r0zSbDauzAMvEVC0p9qHyPtd0EZbLR7OwXAzdS1T+8uXR5n07aRYqSIguelRWF/RUSCLlFA6UcdkJYI0rRCvnDdj45nVhiDWRcS4hcHMhR+n0woIWvrfDSOJgm2LvPJLBL3zmqMzU1AYf/XAN2lW73w64rOO58aqpJm4wOs24SCj1SPEAXH+eutQ2GLumBzFmuSuv5riFiDd56wY+1QsFlb51It6wRtdmCjxZWrCaYfpld7l7Y5FN7GFcrgF7y4uelMRKSu6AILhPKtcQ6H+8qh4BLPyQvj6AM0bvH2/hqzSJg7e+H0utA+cYEg9j/duQlFFNAEchRYhBdiJLc0arG/dCs5HoW1yvc9IMZIvrGDZvuyadYJBWugLF0f/s0j1Uj31opKcFuUL0RUfYwUPhqrMC+35t2DB5+jLYGtndbHKcZIkPwCQ4FFqhBWMGIwH7O2WNhZFoi0x/lglVXMnaGzOY4LAMBFTe+ufNFPnLVVmC+4MuAKhiUnrOa5mOR6i/nw6bWTIZAxEhQohD0gXMEY/9iHRCSiAGECSW39ppclw0Zt8fPrjWNuQMGxcXvb7Hm+4ObojOun1zHISPkCahei4Mr6ZbNZm3dN8z7Gomr85DWJWaSxyNrI5hS6gN4AoyQWImVv02qedtbdJU4QhMKX0aZDt27YFCNppgveNntdgJX986GLwK+sVp2v+WoekF8IWRsLPj0KPuNrbai2MQZXMJDupBQhBHwS1ip8IGRDy6gLOkREu2OhCz5GvbCq+c7zHrM2iBtCLF/wYcprUDbWOo0wO0v2rY1+we+vVVDAuXgUwvoEeWctOS72KxVtbfl8wa/mWZ9mhfFu6h8nDXRK+SxIT9IFiCj0sZ+4pjq+2zf7u7WDf1w/CpGbR+G094nN1E9RF5TThamdQrHpDq1sg0sBLXwehddTSohGFTfR7F9jGb1/1xn7cXp968PPZJGcpvzpTKhFJnpn18I6j5++2OzF50wha7PEhMFNXEcKTB/+dAbOydPlaxcsQf/6OvmFx2E53WdtQ7QhNmtbtX2PaVvIF4B0QZz8Z3+Ba0OUs4iCD9Gs+m60tSf7KYIMbl3STouvYHiL5Bc2tUq6AG7lq/ny7vX69ZX1cs2vVqkdCievHqfSk0Xa4MXHryZIKLgI+caJurNIG2p4N9KKoBfY/cfpdP36zoJwsgaFFgn8KlKOQtgf+RYWyFyk+o161lEXQhTafmuaK6/9zfXd6fr09M7aht1K8XWkmDu7Bi5GYvMwEHUBUTCc/9IQ8Vudwv8BBZL8c5dFdamhW8VwAaRbzXNTzSxS9M7WQ3Rf/f5GSHj+cvmX8wusbLvrsMsjsrYb2uWxnUxOjV6MLc/afDJGNwMOz3zI4Mc5dsKC3tlJ76eAQlzN8w3Wjq7R7/6plUw4343jLVok1fvVL9U/92Rv/Ot5Z/hqXlhTDU5KZm3WOEVdkBYpCo8wQwkcZm2hvdjvU8xi1O1+f73f/x2jBLcVZ7+24c/22f42Oq3p234TjKu3Z6E1qEk9CPtM+y9mck3N1S1mSJvNTbd6uLdAQnvNru5PXEC7v2gjNdtvezvOdMKrPJuA7CuY7Ye4P7a5PHVb5Obp7f6XNkYfW0vtg0GbPzb2WsyH7KVnuMrGOt5srLW53geQg0HeX1txGNuLKD4nr9bGJd77vVvUdJXMrSPH0QPDjhN5bGB7uz8Pa8JqerLfv4ihHHDhh+wQA6HTrtcmxSFmvV5v1+sUh3rK12sXt3TrbTpoa6+Q/x9s6/DBdNtPrz6+erTt4hID2M5O3X+n9o21HZ17sZxa++Iv2k7dmAPGbbZvGx+EKqehaQdxYyQSNa3117cfX31aD2GGZrtuVTKwQ+jM9tmmWQ6np12ad+vHdb264Y3FdI2rvjCuT70sm2H97uzt2zuzDqlJv15PEHddHXmRlC5Nzs/P2oPt6VZFFxx4mmLS4jgY434yURTCArvEbgNgQS5qEwOSWsI4tWwNFHg1ppNpE5mOvFSlI/vE3hrnXkdxx7OHKS0Y49Ec/E7UlaezaTp0Hca+nfxKOeNC+IvLDijTybQnQYpX8SB0MSnsDdj7nAu1m3uzCxCnLZbJo7+Wsxe00VF87JDvPMXGHOUccYEZyKtUF0/p+xwjMI+t4PDDu8UA7K1WuCI6c6yeTUIcrBIzqJ6/YEJPFzTnPJIrpT9t4IGcNFZI+gRBUmgIemwAP/SJPE63flQI4yKBbJX3b0mmJMrEX6rA1DIeIRS3Xch5cRXgN5ThWHjWChCEYki2o8BpBEELXU6NypOIbOmvIDmRoFAicr7k0yfLRu0ZW9JdRIlHtdnHapVZZFPNNTVNqJCkaj1UNqh3kKmRFlWJFSBtlqSV8za1FJUEgGlcLqvibaGFYh6pOjvsLr+sM4PoSXGq7IRtKOqK0dAJR16RMUd8KhERF+TRFdAV+UhSGE6eVqRdfozHwRiPGQ9zkaer8UiNYtBxGS/jgXhN87mybknk0xQkrXSzYXZF0JVt7KbmbLJCLsV4zLHIKXPZVJxMnc6AS6mWYl4GMtS7iB8U/5rd40WGwF3ShQTFt3halkdYYmApClRXaCp9ZA6j4GDUhWIBJvWSW5dchqXS1MhTTCSySiBgFCKqFUlYZp4KHYfsy0zk6lFC9hGUsFZQ1ufg84gPAxWitlR+aeb491EBvBRCNko2PQ3F1MvC2JkYms+Cr+KGIo6ByOlzEWMqRmBBRqfKJk8f2nVR+vQ9v3WVyHd82Zat7ikxdbJZV1Em7DoNM5SV3HZshVbMztA8payPl1Nf7QCiE1Vj5ctRpBPKJ4tZGTJ+5xikz+3lJi/7v3rejhuc1HR7UrS6rzwMpwemJ+VXH6aMwmFXVnpkarRu3k+FnPTnZbULC0NbuX5P2cVzcuPdvvju5vMoVdNcFZV2nZpTBHzvDEX3oCnKrz3vPGvl/66Py1b3lJdhraD9pfzqSRRoTLLkUlkoj0blDnfl5WSdxCOZA7fNWZSvfb6Q+M+IjltbfWXkuIRKOlwZ+OFWsE6zWEv4m1kUEhDp/r/QJt7ychAKahYFPGMUiZtBwchlWl/cSRng1qw87O9qudOoh6CwCiRVUWh+TnroY5l5FFDoMdhIN3olIIZZFGbieXWwLvge6yhEUUlCUkcB/NJ7Xs6mLE7qvpSV3HkvdRAKwdfWUTg5inmDhlldSOF15LeOKEDU/fjVDAqgsqQC2XQ4Cp6KOgpah/XiKB0zugDTh/L6RbpTJa0n9LdlJX/e9jBdUPO60DxugXJ+PacLxYJR/k7NWKQiccPo7kd0wbWe1wWczqxFCpuyWXEHBfjU4jEzWVbu/G93qF+Aqkdq4j5TjMTvsUgpqk0PvGHrKzCHQpRJ8sgxCE5X/xsoEFUzFsntYZSMjEdpMTNsH5dtz71IHm6R5lBo3g/I4WpYwPxCKdgsUl30zunJi5B3dah3nvELLe8ewvHDvDgU/F5i0RpjCU9ura2/y/HQGMnZ4RmL1Gy0oWhyHoWgCLUMO3qGul+Qq1USv4NR8H0uRKoUKM3pgj/AnJdnNFPXeCrjqGb0z005AIV0NnhOF6JXClyZ9wvMmscNB8oW/Pt5FPjSaJYuHGqR1LxFwg0fZ2VnUTBTOfBm4ssF7ixSXk7CSb/DLJLveU4Xmv0fo0r2oh4jJc4xwdYKLTzcZ5G4y+O6AT+AwlykCigp3iHVLZJb06uRi6ejvN/5Vlb4LVi8w1GYi5Eaf7tMGn1GF+QDJerh/4wuYGqXLWZGRP7zubOOGZsLWOd1AWopWXCRkeLVy7LCVTiPcGiMpBcsUtN8xuWkOgoip8xzsCh9M34hB45rlfoRv7AYI+Fos965mj6nw1jOjZq2bPnTaez1EF0wC1mbL+e4YjdjkTKuSxwiDDMWCZ0CM0Nklv7jKxgoymGMWV0I945kZXNlcHFg/Lts+We86fmwGEnfg4Jfx5j3C1KegeJTZKzTlaouJNkE0UHMp135L/gFrg1zubP9qpY+f033zdiQ70359fN49PAwFHzbJRROpug371nN47FO9vy0xXyBwj+hUjMoHN8WhV06Dscu65HqhE+TUkurea7U0ueLAYVmW3L6Zh0jvhoKFaI5/bv2fhSaxzHdWdYFYdRF6jAbqRLXIbFGrCpVUNg/3R4drVixH/yFeDEcA59BgZ+/WcralL9pLi+3q9QQprLhl1XsuILC/p0n+igWT/YRTuPoaEoPo1lC4diYJRRQtmLyplhJEr4UqSbXkME3g8JzQ+kJQDyuA/QuDLiYOydezqIA8Wk1xdBhQnqqhFB/j3H0GgqfRv9VPGGC1OIEIqcWYqTG3XcyHyNltrbwzeHvnHdmiRCI84D+ShWFMdudhmxMtaALjLDZle1Qwd3Rn5d0O1dtVXszmCiHMygIrmS74EkGl1HYhPtQ79tfKLgRh4MlvwDE9QRIOhIzj0J9vzs+iNWL8j26EAK3ee+ssscn+RIXMTSclt+ltKq617b/xG4zoOxdce13F5dRaC5WSzESsM5zhxDHW/bO4YwTC1rnvfP+uRFixJ40x57wP7OO5OOGJBqzuzyzFB/Hk72gy3Z/9aAWLJJ/oIhwejIaCbxb9Au2PHVWr46CDvLBsBZZg8ZnheXl1z6mskJBuVup6wKRLtU8nd1RcxapVeSGvNQu6ILqX5Vffh79EO5mwpyseDNieHJA8e0nA4JBiTPSF96LwpfVrF8AKfXsLanG3JqqYhJM8QvytR4jdfY//3/n3oXn9239/wPaqaGOAhsCZi1SUC+jylg1aJN7dERezlOEVLdIV1tPaaA50Bootx9CruCjpPtQaJ6PcxYJ+aZrp7FiWYpU+RkYEJ9r+cLD3Xy5wOfpzK6pcqswt+8cLEQlfb72+7twWuLzeEqbktV8YZFohSdk7/ELYR9pLkZCZeMPTMXjhv5l8SSMwnAt04bvzZ1v2tTPnEVCpGHBIgXhrNidG79g525Qzos2SXi+O3f+SZn0+NN7daH5u5/dd0aLkpn4xFQd7jrPS7RIQnmiVkdovxeF4yH1uLzLE4OBOgoJKPOuFHn3mEKorGqHbZog0d+PQgwWlla2U7ldz3hnvm+Mrxg2RcZWUZikHy97+X4UVFzinUGBx7d6NmtLEVp5yuJP/xCG6+L6xxZ7hu9d2f4JMIy9H4Xm1bQYqSZtEIfB4lU9Y5HKA+nMxR+sC67XGb/ATkxZyV1YwXBlKNNnd6umewpKXt6lWx0P0gWTZLaCQq6Pm9NxdgUjHbSSbGVCPu8XEt+Q/SmwhkNRgFkUZLA+ky+kOejK7rN7QtF4V1w+mUjsDvALaMUrKFzkGx3vuxoKmk6HZLEmdxGzkSp5dgyOflQX1Gy+wEJqmI1UASeyLbd6rBVtL4qrf64UieABupCmX0HhMo8R9qv5U2HStqNdwssL+QJixoxZjJy+G4U2ATmHAjmG+XwBx68sF33pYF1ymT037ft3/3+KP3lTR+Fim/PgwhSVHqZboIMSS1FOH2ZzZ6yvWIZHgHy/LrQJw/mVbVLapf2FYCDK9Nk9Xbhykf88zXejACYt29RQWBfrt++KSmllG1nO8i4WOi3tO3ObxAE8EIWlfEFo7Px5pFTN9GWs+nwooXnTsd2VQ/KFJIE1FLo2D8nKEI3nzhkLgX+c885QtlMQIm99CAoJ06Uz2zja/BmMKNqV9PnJaTmTu17RNA7xzklBaygMfeWIWla8LqA1ye8PJhGfPbOtaB2pBO9Q76wXziMBnvBfXtl2L9PH4vvzfxWr2jdBmBP9h0SqsXEVBf9EnOUST8Jw8Q8v8tdf9D0r23zFkd1ZeZBfWNhfYCoHsyjgTzJXl2xuSqvsfv6B1vUP0oWoopV1JIuCf8jcYgl7beLHk9lBUCr3oCAakiYd7J2rMZLfMcT7QNXcCgb/QfdK+lyevjiLWwuR/gNQSL69qgtKr8r0URa/v8B/aRqlmp5RMX9fGyimRxTMq/S2hsJPC+XllOioofDbAJja+L+F32uYd/acHcrcoCjh+aw4lSoKi0Qr3Leqo6CMLvf2RKHdf6HrUsYXdCHb6pQ39Vf3F14oPV8g/u4TtPlvqzTuWWHpyS1xE76v8OvRyA8guF+ruK+ck0FSM/nC/tMi0RDdSm0Fw9016h+vv1TiOVV2C7g8RZHKYoyE1isLdWf22oyB+JDX8GJnkB77ioBOT8rxrrNzhO73W4oS9+njeYraVkJePkzkENXMvvNzfMBupaBLqfsFh1C7bOWiX8h4CTE9wu7n8gV0AeTHecRU33dO40VrzICnP7WzdZv4SxTJLI2low1HftkzNe6PT/Z/GDSn/t/CvjNfYwBGcJpzPUayLaflxdZ0EgZSbINCnbij74tUccbCxaslFPJ6VHBd7GuFX58pL3ZY1JBq2hUU1TYAAAoGSURBVKSK4ZBA7fC2LP45u6g8sygAnU3wP0iWmfFQ6rrgSiVzYSV4Z2HciUmgcENlaR2Jny8SFm3mJAxXuXweSeBqd+O4JzvHYwp+I7CrOOc9Puc26vF6afau4JmCRE39PBKCn7QGt+spFpjJFzw+lbtWqPh8IZNKyZ4wyOJqHhmY8AbJm9cFQKOX+pDrh+E3pbKy4b/UU5/YyRo1M2xRLwuhixZGtqjsms2dRxIrxsDfoxeaQcFV21bOJ2OJFglZGMfS6WdeE7dq3vmvdTdXjP/91LkzGIslLlNMlduRm138gSvvFSq5AMVRKtmMtkyfRbldkcCFdvVzqv+A6BldCBQbvRAn4ApGoJslDkmyQ1xYQ+F6/lzC5/Cw8Fq+8GzhOIMrvwULUbt/38LQtsYfNTCrqWKP/G2aTJF1+PWfpRJ/O4wMABx95xkMT3S4aW7GL/i+h0rsjd373f/817u5aqhZ77xQzkJafcD9C83LrReFquttmpu3V2O7avur3+qidcVtlp9/VWWoeI+fbts+aMfTEx2e8T6TtXmGmtU8M/i9PJA0QnppgBldWChnYTP0MBSiO5vT4OOX5y/n+r05BR78uzfL6fOxWC0/GAWX+emlGMnJ1Xy4xu7xLB/sBxh+fj8KcMi+sysRBaiclLi/XA5oilKpnT6ictGxQOTgO6osCh7AWV3wvVc2+WKRd1TpeA6F58/+c3VNdaH8kEUKQjljkpbLlUkxBdFf2X2mctenkBwjz0N1YdY7J272s8spCQVIt5cLuaDy/Sjow1EIS0nmniWwSnkWz/WIlcXVQvp8MxqsmJ59cCgKUL2L5AIfgWGDlTlK5L6zSpRTaBwn9f3eGX5EF1y5bwmsUp7yU/mpLKXPuy2bbmTWgRZpFgUiyeS/65yKuIuE0jdMqhKR/2OL5Em4ZwmsLBdbEmychzLjfItXPTNf0TYdqAsLfgFR7mY2GvjTSJJUJPL5N9/vnV3bw/2CG3N8cf+CKC/HA27DJxvv39ZWOkLZ4MOjPLn/Le+M2mCGuo8Kd5GQ/UkPCs3L/9oi+eWr1Xc5aLw/BVd147TmTds5/ayCOnjH03fUwZx3bhk3Yao8lamhe3lkSXEDidVBuvAjkWrQwMouw1zZf56yGaAE1p4W6cuHKSYXUYF8WHBwjDSXL+gk3rbUc0iRtQVnUJ5VhfrJ+YUSsrYfQsHHOd0/1obN55atsLETCE4CZ/i6l5n2gfvOrjiLNJO14fN0/Ws9Ws3u/QdaZpeO4QDvDIf7hZC7ePT//mfx6vXTiXya1AYr3TPrmdfrUE8+KPw/nS8A56Na19Z4eaRK2zwpm/6RdaTDc2fiiJWvfvwHG/j7t60BmWomLJxyz+0+f2zT3Ln5/QGLNL+OhKpWOTefdv+Tc8KbLIUiwEEoeOB/QBcSAWb19J5dy82lbvFGDiF5cV6mngCiOw94p7DqP+4XmKGx/7YVqeJ3VOn43PZKJv29fuFVODm9Xlo8mCkvtyBhANPB2/lFpfNXY1tL1lAlwP+abqUcrwGr4CKmhoW1z3miZyPVBwMXZvencnj2Ja1giJ/v4DmDv3Omb20Z2lAG/oGXdG0M9s1M/OpsK9FDL/QwkGOmYTx787K4L+blm7upmwyKcZClRDqPEIecBvcPaLosJoGepjlg7Zxue4Vdis+SA1NMUexH+sLrDOHdFHfT8Ek8/OwbGk2IUZw/tAIG38e35RuckWFf0VuDXYi+QteKYkdkrf2277br9tPPj7/9+ebNm8uPj39+d7TeDqMR5zcoStJ4hCR2UCFEAc4w+UY/dDYZY1jLvBc233hfrKwhFIECYiMZg3OQ8h+LJmYA5F8WF8RcqA8F+Zf4BwMU0RHIt0BPyxv7ycrgsGrDD6UJTWeuAKdedE7xB8STOOFy/Kk/sRibmEJ7XirutjDdE5W5VwVZCTTWQa0VcwbN6JYMI8KZ0CRfxlnGWIEE4VPJFeNX+Yb6wU+af5XxkKoSvMh63pAI06ILzoj4gR1DoWpZ9MQFUueEi9+lZQrpjxp6e5eQYWrHpoo/0qRlL4xowRw2tMoB5wIoJkV9s+90utkegHVdahfHUJTUK9C40ixJYoHe67IzyfPUJYDiTxtAIccxgkOPZ32pB4j0MZmTXQviaMeZ/wJVXild0SRqgGOSzAKRkvEgUc7GQGFO3eh09ImmyhmDLMfJB2njIwn4dXp4DJ8CcrM2W25hmWyXapLjnNeIAQLk1+cKsH80tfgNi5kgm4YkEypUAXuvYg+hz8q6lWhENOWKyYbWRA8k+a52SkgzBEAJIuUfVbgT5zXYUhMnUolbbxI1OmMIiU9axGVmQAyv49zI4ysKI0gBufwX58l4kb6Hi2lpvDMpoJlKVovJSy1lVGhRCyVcsx50nBUIniSNjVzIwjRBr5hbJr9Yj5pEboMq7JF8ziDrMDGEDwtiWohHfmCAYIL6Hey6rKlUkj6QBGXcBlUITjkn0TXTUkBeZN2QVhDUShen5GokKTKTOUZMU/mGR9VyVcgn+02kgiQZyFSxKYKSBEP22CRhtCv2EthclBIzZ7KWOiNfDkUcrDizxDiV78tvM1HgM2D1SI9UJRyWJLJrhRjRO/7MtEpTFCgAcXqM50SVFlJmmVXmb0mreAdyViXLUu9aTKUkH2T1KjpZzC6ZRlTyRIKZHyYNmcogXzKqYtalayDFkfJ5AP5DNWD9EeVC9YhWUkXWhuNIc81SBEFgMqpo4OWMeW9MQjLtIkmama7vPwqr3KzjYwkJYsIlpgWJ2aXBkXlFYglk13A8oTyUlmJvcdzSyUsxoCYyc8LRyR5LzLK6hZHINDqP0rK+mC6mOhjZMCkB+oqokV1n6kSRADav/ZBtTjRhFAUsyojGWuhZWP+5WGkyG34WuW8FJprCXqeKTMPyiXJlZ9dJlgUuQhXkbJnT5T0LhcYrWLWS0ElOVq7lNOg8OMk0JoDLItwyz83iBcnSvHaAUovKaWY14SKjktBgDKtNlvWnmFbKLyXxjGjh2eP1zNwAe1OIOp9k+gBEEuQ5RxIzLZogPfh7zpnE0ueEDcQUBX+jmGabBZ8gx0GauLdnXOZso4t0nXRK8JjxlEGL21F8OhqfywR4W7QGUYl7q7ygjjI4CvGotWXGRSkUbKZhlSZZGA/5K2dhPlJ+VZXXEo+QOF2bN9D/kKafn8FhQzKJCN/IfBXf5TobmBpIIvdepgBCKrgoEPyZbEAhBFgfJ8Ro4spI34arSWrZnFJPYjW9WJg38iJ+VVzLG/5QWezih/uvdfCPOzXZ38PJIYYr/zD+7JH8q/TQe3w9ks/vj0/xXx2lL6nhKi/h+6MVf3w+dcN+D2C1Oqo0DzWOjoiMo3TpCDvjDYs+jsIEJek0aKStQsIRVZPzT5eyCWHvfHKRvpIrNPRqVT7H6f/L/778H6piga31Eqq3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73068" y="6368895"/>
            <a:ext cx="1303188" cy="435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926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OVAM-</a:t>
            </a:r>
            <a:r>
              <a:rPr lang="en-US" dirty="0" err="1" smtClean="0"/>
              <a:t>studie</a:t>
            </a:r>
            <a:endParaRPr lang="en-US" dirty="0"/>
          </a:p>
        </p:txBody>
      </p:sp>
      <p:sp>
        <p:nvSpPr>
          <p:cNvPr id="4" name="Text Placeholder 3"/>
          <p:cNvSpPr>
            <a:spLocks noGrp="1"/>
          </p:cNvSpPr>
          <p:nvPr>
            <p:ph type="body" sz="quarter" idx="11"/>
          </p:nvPr>
        </p:nvSpPr>
        <p:spPr/>
        <p:txBody>
          <a:bodyPr/>
          <a:lstStyle/>
          <a:p>
            <a:r>
              <a:rPr lang="en-US" dirty="0" err="1" smtClean="0"/>
              <a:t>Doelstellingen</a:t>
            </a:r>
            <a:r>
              <a:rPr lang="en-US" dirty="0" smtClean="0"/>
              <a:t> van het project…</a:t>
            </a: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14</a:t>
            </a:fld>
            <a:endParaRPr lang="en-US" dirty="0"/>
          </a:p>
        </p:txBody>
      </p:sp>
      <p:pic>
        <p:nvPicPr>
          <p:cNvPr id="7" name="Picture 2"/>
          <p:cNvPicPr>
            <a:picLocks noChangeAspect="1" noChangeArrowheads="1"/>
          </p:cNvPicPr>
          <p:nvPr/>
        </p:nvPicPr>
        <p:blipFill>
          <a:blip r:embed="rId2" cstate="email">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196171" y="4545935"/>
            <a:ext cx="2952328" cy="212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a:spLocks noGrp="1"/>
          </p:cNvSpPr>
          <p:nvPr>
            <p:ph idx="1"/>
          </p:nvPr>
        </p:nvSpPr>
        <p:spPr>
          <a:xfrm>
            <a:off x="457200" y="1772816"/>
            <a:ext cx="8229600" cy="4525963"/>
          </a:xfrm>
        </p:spPr>
        <p:txBody>
          <a:bodyPr/>
          <a:lstStyle/>
          <a:p>
            <a:pPr marL="0" indent="0" algn="ctr">
              <a:buNone/>
            </a:pPr>
            <a:r>
              <a:rPr lang="nl-BE" sz="2400" b="1" dirty="0">
                <a:solidFill>
                  <a:srgbClr val="47A6D9"/>
                </a:solidFill>
              </a:rPr>
              <a:t>“Hoe en in welke context kan dynamisch </a:t>
            </a:r>
            <a:r>
              <a:rPr lang="nl-BE" sz="2400" b="1" dirty="0" smtClean="0">
                <a:solidFill>
                  <a:srgbClr val="47A6D9"/>
                </a:solidFill>
              </a:rPr>
              <a:t>(ver)bouwen </a:t>
            </a:r>
            <a:r>
              <a:rPr lang="nl-BE" sz="2400" b="1" dirty="0">
                <a:solidFill>
                  <a:srgbClr val="47A6D9"/>
                </a:solidFill>
              </a:rPr>
              <a:t>een duurzame bouwpraktijk ondersteunen met een meerwaarde voor </a:t>
            </a:r>
            <a:r>
              <a:rPr lang="nl-BE" sz="2400" b="1" dirty="0" smtClean="0">
                <a:solidFill>
                  <a:srgbClr val="47A6D9"/>
                </a:solidFill>
              </a:rPr>
              <a:t>verscheidene actoren</a:t>
            </a:r>
            <a:r>
              <a:rPr lang="nl-BE" sz="2400" b="1" dirty="0">
                <a:solidFill>
                  <a:srgbClr val="47A6D9"/>
                </a:solidFill>
              </a:rPr>
              <a:t>?”</a:t>
            </a:r>
          </a:p>
          <a:p>
            <a:endParaRPr lang="nl-BE" dirty="0"/>
          </a:p>
          <a:p>
            <a:pPr>
              <a:buFont typeface="Wingdings" panose="05000000000000000000" pitchFamily="2" charset="2"/>
              <a:buChar char="Ø"/>
            </a:pPr>
            <a:r>
              <a:rPr lang="nl-BE" sz="1800" dirty="0" smtClean="0"/>
              <a:t>Hoe wordt “Dynamisch (ver)bouwen” vandaag ervaren?</a:t>
            </a:r>
            <a:endParaRPr lang="nl-BE" sz="1800" b="1" dirty="0" smtClean="0"/>
          </a:p>
          <a:p>
            <a:pPr>
              <a:buFont typeface="Wingdings" panose="05000000000000000000" pitchFamily="2" charset="2"/>
              <a:buChar char="Ø"/>
            </a:pPr>
            <a:r>
              <a:rPr lang="nl-BE" sz="1800" dirty="0" smtClean="0"/>
              <a:t>Inzicht verschaffen vanuit de bouwpraktijk </a:t>
            </a:r>
          </a:p>
          <a:p>
            <a:pPr>
              <a:buFont typeface="Wingdings" panose="05000000000000000000" pitchFamily="2" charset="2"/>
              <a:buChar char="Ø"/>
            </a:pPr>
            <a:r>
              <a:rPr lang="nl-BE" sz="1800" dirty="0" smtClean="0"/>
              <a:t>Verkleinen van de afstand tussen theorie en praktijk</a:t>
            </a:r>
          </a:p>
          <a:p>
            <a:pPr>
              <a:buFont typeface="Wingdings" panose="05000000000000000000" pitchFamily="2" charset="2"/>
              <a:buChar char="Ø"/>
            </a:pPr>
            <a:r>
              <a:rPr lang="nl-BE" sz="1800" dirty="0" smtClean="0"/>
              <a:t>Evalueren van bestaande (ver)bouwopdrachten</a:t>
            </a:r>
          </a:p>
          <a:p>
            <a:pPr>
              <a:buFont typeface="Wingdings" panose="05000000000000000000" pitchFamily="2" charset="2"/>
              <a:buChar char="Ø"/>
            </a:pPr>
            <a:r>
              <a:rPr lang="nl-BE" sz="1800" dirty="0" smtClean="0"/>
              <a:t>Adviseren van ontwerpers en bouwheren</a:t>
            </a:r>
          </a:p>
          <a:p>
            <a:pPr>
              <a:buFont typeface="Wingdings" panose="05000000000000000000" pitchFamily="2" charset="2"/>
              <a:buChar char="Ø"/>
            </a:pPr>
            <a:r>
              <a:rPr lang="nl-BE" sz="1800" dirty="0" smtClean="0"/>
              <a:t>Toekomsttraject(en) opstellen: sensibiliseren &amp; activeren</a:t>
            </a:r>
          </a:p>
          <a:p>
            <a:pPr>
              <a:buFont typeface="Wingdings" panose="05000000000000000000" pitchFamily="2" charset="2"/>
              <a:buChar char="Ø"/>
            </a:pPr>
            <a:endParaRPr lang="nl-BE" dirty="0" smtClean="0"/>
          </a:p>
        </p:txBody>
      </p:sp>
      <p:sp>
        <p:nvSpPr>
          <p:cNvPr id="9" name="Rectangle 8"/>
          <p:cNvSpPr/>
          <p:nvPr/>
        </p:nvSpPr>
        <p:spPr>
          <a:xfrm>
            <a:off x="1209855" y="6132485"/>
            <a:ext cx="5598368" cy="307777"/>
          </a:xfrm>
          <a:prstGeom prst="rect">
            <a:avLst/>
          </a:prstGeom>
        </p:spPr>
        <p:txBody>
          <a:bodyPr wrap="square">
            <a:spAutoFit/>
          </a:bodyPr>
          <a:lstStyle/>
          <a:p>
            <a:pPr algn="ctr"/>
            <a:r>
              <a:rPr lang="en-US" sz="1400" dirty="0" smtClean="0">
                <a:solidFill>
                  <a:srgbClr val="FFC000"/>
                </a:solidFill>
                <a:hlinkClick r:id="rId3"/>
              </a:rPr>
              <a:t>www.ovam.be/veranderingsgerichtbouwen</a:t>
            </a:r>
            <a:r>
              <a:rPr lang="en-US" sz="1400" dirty="0" smtClean="0">
                <a:solidFill>
                  <a:srgbClr val="FFC000"/>
                </a:solidFill>
              </a:rPr>
              <a:t> </a:t>
            </a:r>
            <a:endParaRPr lang="en-US" sz="1400" dirty="0">
              <a:solidFill>
                <a:srgbClr val="FFC000"/>
              </a:solidFill>
            </a:endParaRPr>
          </a:p>
        </p:txBody>
      </p:sp>
    </p:spTree>
    <p:extLst>
      <p:ext uri="{BB962C8B-B14F-4D97-AF65-F5344CB8AC3E}">
        <p14:creationId xmlns:p14="http://schemas.microsoft.com/office/powerpoint/2010/main" val="2626606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OVAM-</a:t>
            </a:r>
            <a:r>
              <a:rPr lang="en-US" dirty="0" err="1" smtClean="0"/>
              <a:t>studie</a:t>
            </a:r>
            <a:endParaRPr lang="en-US" dirty="0"/>
          </a:p>
        </p:txBody>
      </p:sp>
      <p:sp>
        <p:nvSpPr>
          <p:cNvPr id="4" name="Text Placeholder 3"/>
          <p:cNvSpPr>
            <a:spLocks noGrp="1"/>
          </p:cNvSpPr>
          <p:nvPr>
            <p:ph type="body" sz="quarter" idx="11"/>
          </p:nvPr>
        </p:nvSpPr>
        <p:spPr/>
        <p:txBody>
          <a:bodyPr/>
          <a:lstStyle/>
          <a:p>
            <a:r>
              <a:rPr lang="en-US" dirty="0" err="1" smtClean="0"/>
              <a:t>Belangrijke</a:t>
            </a:r>
            <a:r>
              <a:rPr lang="en-US" dirty="0" smtClean="0"/>
              <a:t> </a:t>
            </a:r>
            <a:r>
              <a:rPr lang="en-US" dirty="0" err="1" smtClean="0"/>
              <a:t>resultaten</a:t>
            </a:r>
            <a:r>
              <a:rPr lang="en-US" dirty="0" smtClean="0"/>
              <a:t>:</a:t>
            </a: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15</a:t>
            </a:fld>
            <a:endParaRPr lang="en-US" dirty="0"/>
          </a:p>
        </p:txBody>
      </p:sp>
      <p:sp>
        <p:nvSpPr>
          <p:cNvPr id="9" name="Content Placeholder 2"/>
          <p:cNvSpPr txBox="1">
            <a:spLocks/>
          </p:cNvSpPr>
          <p:nvPr/>
        </p:nvSpPr>
        <p:spPr bwMode="auto">
          <a:xfrm>
            <a:off x="251520" y="1600200"/>
            <a:ext cx="45085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3"/>
              </a:buClr>
              <a:buFont typeface="Wingdings" panose="05000000000000000000"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3"/>
              </a:buClr>
              <a:buFont typeface="Arial" panose="020B0604020202020204" pitchFamily="34" charset="0"/>
              <a:buChar char="•"/>
              <a:defRPr sz="2000">
                <a:solidFill>
                  <a:schemeClr val="tx1"/>
                </a:solidFill>
                <a:latin typeface="+mn-lt"/>
              </a:defRPr>
            </a:lvl2pPr>
            <a:lvl3pPr marL="1143000" indent="-228600" algn="l" rtl="0" eaLnBrk="1" fontAlgn="base" hangingPunct="1">
              <a:spcBef>
                <a:spcPct val="20000"/>
              </a:spcBef>
              <a:spcAft>
                <a:spcPct val="0"/>
              </a:spcAft>
              <a:buClr>
                <a:schemeClr val="accent3"/>
              </a:buClr>
              <a:buFont typeface="Arial" panose="020B0604020202020204" pitchFamily="34" charset="0"/>
              <a:buChar char="•"/>
              <a:defRPr sz="2000">
                <a:solidFill>
                  <a:schemeClr val="tx1"/>
                </a:solidFill>
                <a:latin typeface="+mn-lt"/>
              </a:defRPr>
            </a:lvl3pPr>
            <a:lvl4pPr marL="1600200" indent="-228600" algn="l" rtl="0" eaLnBrk="1" fontAlgn="base" hangingPunct="1">
              <a:spcBef>
                <a:spcPct val="20000"/>
              </a:spcBef>
              <a:spcAft>
                <a:spcPct val="0"/>
              </a:spcAft>
              <a:buClr>
                <a:schemeClr val="accent3"/>
              </a:buClr>
              <a:buFont typeface="Arial" panose="020B0604020202020204" pitchFamily="34" charset="0"/>
              <a:buChar char="•"/>
              <a:defRPr sz="2000">
                <a:solidFill>
                  <a:schemeClr val="tx1"/>
                </a:solidFill>
                <a:latin typeface="+mn-lt"/>
              </a:defRPr>
            </a:lvl4pPr>
            <a:lvl5pPr marL="2057400" indent="-228600" algn="l" rtl="0" eaLnBrk="1" fontAlgn="base" hangingPunct="1">
              <a:spcBef>
                <a:spcPct val="20000"/>
              </a:spcBef>
              <a:spcAft>
                <a:spcPct val="0"/>
              </a:spcAft>
              <a:buClr>
                <a:schemeClr val="accent3"/>
              </a:buClr>
              <a:buFont typeface="Arial" panose="020B0604020202020204" pitchFamily="34" charset="0"/>
              <a:buChar char="•"/>
              <a:defRPr sz="2000">
                <a:solidFill>
                  <a:schemeClr val="tx1"/>
                </a:solidFill>
                <a:latin typeface="+mn-lt"/>
              </a:defRPr>
            </a:lvl5pPr>
            <a:lvl6pPr marL="2514600" indent="-228600" algn="l" rtl="0" eaLnBrk="1" fontAlgn="base" hangingPunct="1">
              <a:spcBef>
                <a:spcPct val="20000"/>
              </a:spcBef>
              <a:spcAft>
                <a:spcPct val="0"/>
              </a:spcAft>
              <a:buClr>
                <a:srgbClr val="34A3DC"/>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rgbClr val="34A3DC"/>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rgbClr val="34A3DC"/>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rgbClr val="34A3DC"/>
              </a:buClr>
              <a:buFont typeface="Arial" charset="0"/>
              <a:buChar char="»"/>
              <a:defRPr sz="2000">
                <a:solidFill>
                  <a:schemeClr val="tx1"/>
                </a:solidFill>
                <a:latin typeface="+mn-lt"/>
              </a:defRPr>
            </a:lvl9pPr>
          </a:lstStyle>
          <a:p>
            <a:pPr marL="400050" lvl="1" indent="0">
              <a:spcBef>
                <a:spcPts val="1200"/>
              </a:spcBef>
              <a:buFont typeface="Wingdings" panose="05000000000000000000" pitchFamily="2" charset="2"/>
              <a:buNone/>
            </a:pPr>
            <a:r>
              <a:rPr lang="nl-NL" sz="1800" b="1" dirty="0" smtClean="0"/>
              <a:t>SWOT-analyse</a:t>
            </a:r>
            <a:endParaRPr lang="nl-NL" sz="1800" b="1" dirty="0" smtClean="0"/>
          </a:p>
          <a:p>
            <a:pPr indent="-255588"/>
            <a:r>
              <a:rPr lang="nl-NL" sz="1600" b="1" kern="0" dirty="0" smtClean="0">
                <a:solidFill>
                  <a:srgbClr val="67AF3E"/>
                </a:solidFill>
              </a:rPr>
              <a:t>Elke</a:t>
            </a:r>
            <a:r>
              <a:rPr lang="nl-NL" sz="1600" kern="0" dirty="0" smtClean="0">
                <a:solidFill>
                  <a:srgbClr val="67AF3E"/>
                </a:solidFill>
              </a:rPr>
              <a:t> </a:t>
            </a:r>
            <a:r>
              <a:rPr lang="nl-NL" sz="1600" b="1" kern="0" dirty="0" smtClean="0">
                <a:solidFill>
                  <a:srgbClr val="67AF3E"/>
                </a:solidFill>
              </a:rPr>
              <a:t>stakeholdergroep</a:t>
            </a:r>
            <a:r>
              <a:rPr lang="nl-NL" sz="1600" kern="0" dirty="0" smtClean="0"/>
              <a:t> vormt belangrijke schakel</a:t>
            </a:r>
          </a:p>
          <a:p>
            <a:pPr indent="-255588"/>
            <a:r>
              <a:rPr lang="nl-NL" sz="1600" b="1" kern="0" dirty="0" smtClean="0">
                <a:solidFill>
                  <a:srgbClr val="67AF3E"/>
                </a:solidFill>
              </a:rPr>
              <a:t>Milieu-insteek</a:t>
            </a:r>
            <a:r>
              <a:rPr lang="nl-NL" sz="1600" kern="0" dirty="0" smtClean="0"/>
              <a:t> is enkel bij maatschappelijke actor van belang</a:t>
            </a:r>
          </a:p>
          <a:p>
            <a:pPr indent="-255588"/>
            <a:r>
              <a:rPr lang="nl-NL" sz="1600" kern="0" dirty="0" smtClean="0"/>
              <a:t>Evolutief verhogen van </a:t>
            </a:r>
            <a:r>
              <a:rPr lang="nl-NL" sz="1600" b="1" kern="0" dirty="0" smtClean="0">
                <a:solidFill>
                  <a:srgbClr val="67AF3E"/>
                </a:solidFill>
              </a:rPr>
              <a:t>comfort</a:t>
            </a:r>
            <a:r>
              <a:rPr lang="nl-NL" sz="1600" kern="0" dirty="0" smtClean="0"/>
              <a:t> wordt gezien als kans</a:t>
            </a:r>
          </a:p>
          <a:p>
            <a:pPr indent="-255588"/>
            <a:r>
              <a:rPr lang="nl-NL" sz="1600" b="1" kern="0" dirty="0" smtClean="0">
                <a:solidFill>
                  <a:srgbClr val="67AF3E"/>
                </a:solidFill>
              </a:rPr>
              <a:t>Gebrek aan kennis </a:t>
            </a:r>
            <a:r>
              <a:rPr lang="nl-NL" sz="1600" kern="0" dirty="0" smtClean="0"/>
              <a:t>wordt gezien als probleem</a:t>
            </a:r>
          </a:p>
          <a:p>
            <a:pPr indent="-255588"/>
            <a:r>
              <a:rPr lang="nl-NL" sz="1600" b="1" kern="0" dirty="0" smtClean="0">
                <a:solidFill>
                  <a:srgbClr val="67AF3E"/>
                </a:solidFill>
              </a:rPr>
              <a:t>Financiële investering </a:t>
            </a:r>
            <a:r>
              <a:rPr lang="nl-NL" sz="1600" kern="0" dirty="0" smtClean="0"/>
              <a:t>is een belangrijk aandachtspunt</a:t>
            </a:r>
            <a:endParaRPr lang="nl-NL" sz="1800" kern="0" dirty="0" smtClean="0"/>
          </a:p>
          <a:p>
            <a:pPr marL="0" indent="0">
              <a:buFont typeface="Wingdings" panose="05000000000000000000" pitchFamily="2" charset="2"/>
              <a:buNone/>
            </a:pPr>
            <a:endParaRPr lang="nl-BE" sz="1600" kern="0" dirty="0" smtClean="0"/>
          </a:p>
          <a:p>
            <a:endParaRPr lang="nl-BE" kern="0" dirty="0" smtClean="0"/>
          </a:p>
        </p:txBody>
      </p:sp>
      <p:pic>
        <p:nvPicPr>
          <p:cNvPr id="10" name="Picture 2" descr="SWO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3231" y="1124744"/>
            <a:ext cx="4372020" cy="480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24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OVAM-</a:t>
            </a:r>
            <a:r>
              <a:rPr lang="en-US" dirty="0" err="1" smtClean="0"/>
              <a:t>studie</a:t>
            </a:r>
            <a:endParaRPr lang="en-US" dirty="0"/>
          </a:p>
        </p:txBody>
      </p:sp>
      <p:sp>
        <p:nvSpPr>
          <p:cNvPr id="4" name="Text Placeholder 3"/>
          <p:cNvSpPr>
            <a:spLocks noGrp="1"/>
          </p:cNvSpPr>
          <p:nvPr>
            <p:ph type="body" sz="quarter" idx="11"/>
          </p:nvPr>
        </p:nvSpPr>
        <p:spPr/>
        <p:txBody>
          <a:bodyPr/>
          <a:lstStyle/>
          <a:p>
            <a:r>
              <a:rPr lang="en-US" dirty="0" err="1" smtClean="0"/>
              <a:t>voorbeeldprojecten</a:t>
            </a:r>
            <a:r>
              <a:rPr lang="en-US" dirty="0" smtClean="0"/>
              <a:t>:</a:t>
            </a:r>
            <a:endParaRPr lang="en-US" dirty="0"/>
          </a:p>
        </p:txBody>
      </p:sp>
      <p:sp>
        <p:nvSpPr>
          <p:cNvPr id="5" name="Footer Placeholder 4"/>
          <p:cNvSpPr>
            <a:spLocks noGrp="1"/>
          </p:cNvSpPr>
          <p:nvPr>
            <p:ph type="ftr" sz="quarter" idx="4294967295"/>
          </p:nvPr>
        </p:nvSpPr>
        <p:spPr>
          <a:xfrm>
            <a:off x="457200" y="6121766"/>
            <a:ext cx="1989138" cy="365125"/>
          </a:xfrm>
          <a:prstGeom prst="rect">
            <a:avLst/>
          </a:prstGeom>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16</a:t>
            </a:fld>
            <a:endParaRPr lang="en-US" dirty="0"/>
          </a:p>
        </p:txBody>
      </p:sp>
    </p:spTree>
    <p:extLst>
      <p:ext uri="{BB962C8B-B14F-4D97-AF65-F5344CB8AC3E}">
        <p14:creationId xmlns:p14="http://schemas.microsoft.com/office/powerpoint/2010/main" val="2549377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572759" y="2084352"/>
            <a:ext cx="2672861" cy="683288"/>
          </a:xfrm>
          <a:prstGeom prst="rect">
            <a:avLst/>
          </a:prstGeom>
          <a:solidFill>
            <a:schemeClr val="accent3"/>
          </a:solid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charset="0"/>
            </a:endParaRPr>
          </a:p>
        </p:txBody>
      </p:sp>
      <p:sp>
        <p:nvSpPr>
          <p:cNvPr id="3" name="Title 1"/>
          <p:cNvSpPr txBox="1">
            <a:spLocks/>
          </p:cNvSpPr>
          <p:nvPr/>
        </p:nvSpPr>
        <p:spPr bwMode="auto">
          <a:xfrm>
            <a:off x="477303" y="1310590"/>
            <a:ext cx="3089867" cy="8899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3">
                    <a:lumMod val="50000"/>
                  </a:schemeClr>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nl-BE" sz="1600" kern="0" dirty="0" err="1" smtClean="0">
                <a:solidFill>
                  <a:schemeClr val="tx1"/>
                </a:solidFill>
              </a:rPr>
              <a:t>Grundbau</a:t>
            </a:r>
            <a:r>
              <a:rPr lang="nl-BE" sz="1600" kern="0" dirty="0" smtClean="0">
                <a:solidFill>
                  <a:schemeClr val="tx1"/>
                </a:solidFill>
              </a:rPr>
              <a:t> </a:t>
            </a:r>
            <a:r>
              <a:rPr lang="nl-BE" sz="1600" kern="0" dirty="0" err="1" smtClean="0">
                <a:solidFill>
                  <a:schemeClr val="tx1"/>
                </a:solidFill>
              </a:rPr>
              <a:t>un</a:t>
            </a:r>
            <a:r>
              <a:rPr lang="nl-BE" sz="1600" kern="0" dirty="0" smtClean="0">
                <a:solidFill>
                  <a:schemeClr val="tx1"/>
                </a:solidFill>
              </a:rPr>
              <a:t> </a:t>
            </a:r>
            <a:r>
              <a:rPr lang="nl-BE" sz="1600" kern="0" dirty="0" err="1" smtClean="0">
                <a:solidFill>
                  <a:schemeClr val="tx1"/>
                </a:solidFill>
              </a:rPr>
              <a:t>Siedler</a:t>
            </a:r>
            <a:endParaRPr lang="nl-BE" sz="1600" kern="0" dirty="0" smtClean="0">
              <a:solidFill>
                <a:schemeClr val="tx1"/>
              </a:solidFill>
            </a:endParaRPr>
          </a:p>
          <a:p>
            <a:r>
              <a:rPr lang="nl-BE" sz="1600" b="0" i="1" kern="0" dirty="0" smtClean="0">
                <a:solidFill>
                  <a:schemeClr val="bg1">
                    <a:lumMod val="50000"/>
                  </a:schemeClr>
                </a:solidFill>
              </a:rPr>
              <a:t>Hamburg (2013)</a:t>
            </a:r>
            <a:endParaRPr lang="nl-BE" sz="1600" b="0" i="1" kern="0" dirty="0">
              <a:solidFill>
                <a:schemeClr val="bg1">
                  <a:lumMod val="50000"/>
                </a:schemeClr>
              </a:solidFill>
            </a:endParaRPr>
          </a:p>
        </p:txBody>
      </p:sp>
      <p:sp>
        <p:nvSpPr>
          <p:cNvPr id="12" name="TextBox 11"/>
          <p:cNvSpPr txBox="1"/>
          <p:nvPr/>
        </p:nvSpPr>
        <p:spPr>
          <a:xfrm>
            <a:off x="703388" y="2134594"/>
            <a:ext cx="2371410" cy="584775"/>
          </a:xfrm>
          <a:prstGeom prst="rect">
            <a:avLst/>
          </a:prstGeom>
          <a:noFill/>
        </p:spPr>
        <p:txBody>
          <a:bodyPr wrap="square" rtlCol="0">
            <a:spAutoFit/>
          </a:bodyPr>
          <a:lstStyle/>
          <a:p>
            <a:pPr algn="ctr"/>
            <a:r>
              <a:rPr lang="nl-BE" sz="1600" dirty="0" smtClean="0">
                <a:solidFill>
                  <a:schemeClr val="bg1"/>
                </a:solidFill>
              </a:rPr>
              <a:t>Woningbouw</a:t>
            </a:r>
          </a:p>
          <a:p>
            <a:pPr algn="ctr"/>
            <a:r>
              <a:rPr lang="nl-BE" sz="1600" i="1" dirty="0" smtClean="0"/>
              <a:t>Nieuwbouw</a:t>
            </a:r>
            <a:endParaRPr lang="nl-BE" sz="1400" i="1" dirty="0"/>
          </a:p>
        </p:txBody>
      </p:sp>
      <p:grpSp>
        <p:nvGrpSpPr>
          <p:cNvPr id="6" name="Group 5"/>
          <p:cNvGrpSpPr/>
          <p:nvPr/>
        </p:nvGrpSpPr>
        <p:grpSpPr>
          <a:xfrm>
            <a:off x="572759" y="2898273"/>
            <a:ext cx="2783391" cy="3004456"/>
            <a:chOff x="572759" y="3044652"/>
            <a:chExt cx="2783391" cy="3004456"/>
          </a:xfrm>
        </p:grpSpPr>
        <p:sp>
          <p:nvSpPr>
            <p:cNvPr id="5" name="Rectangle 4"/>
            <p:cNvSpPr/>
            <p:nvPr/>
          </p:nvSpPr>
          <p:spPr bwMode="auto">
            <a:xfrm>
              <a:off x="572759" y="3044652"/>
              <a:ext cx="2672861" cy="3004456"/>
            </a:xfrm>
            <a:prstGeom prst="rect">
              <a:avLst/>
            </a:prstGeom>
            <a:solidFill>
              <a:schemeClr val="bg1"/>
            </a:solid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723483" y="3135936"/>
              <a:ext cx="2632667" cy="2800767"/>
            </a:xfrm>
            <a:prstGeom prst="rect">
              <a:avLst/>
            </a:prstGeom>
            <a:noFill/>
          </p:spPr>
          <p:txBody>
            <a:bodyPr wrap="square" rtlCol="0">
              <a:spAutoFit/>
            </a:bodyPr>
            <a:lstStyle/>
            <a:p>
              <a:r>
                <a:rPr lang="nl-BE" sz="1600" dirty="0" smtClean="0">
                  <a:solidFill>
                    <a:schemeClr val="accent3"/>
                  </a:solidFill>
                </a:rPr>
                <a:t>GEBOUW</a:t>
              </a:r>
            </a:p>
            <a:p>
              <a:r>
                <a:rPr lang="nl-BE" sz="1400" dirty="0"/>
                <a:t>a</a:t>
              </a:r>
              <a:r>
                <a:rPr lang="nl-BE" sz="1400" dirty="0" smtClean="0"/>
                <a:t>anpasbaar	</a:t>
              </a:r>
              <a:r>
                <a:rPr lang="nl-BE" sz="1400" dirty="0" smtClean="0"/>
                <a:t>		</a:t>
              </a:r>
              <a:r>
                <a:rPr lang="nl-BE" sz="1100" dirty="0" smtClean="0">
                  <a:sym typeface="Webdings"/>
                </a:rPr>
                <a:t></a:t>
              </a:r>
              <a:endParaRPr lang="nl-BE" sz="1100" dirty="0"/>
            </a:p>
            <a:p>
              <a:r>
                <a:rPr lang="nl-BE" sz="1400" dirty="0" err="1"/>
                <a:t>Mutli</a:t>
              </a:r>
              <a:r>
                <a:rPr lang="nl-BE" sz="1400" dirty="0"/>
                <a:t>-inzetbaar </a:t>
              </a:r>
              <a:r>
                <a:rPr lang="nl-BE" sz="1400" dirty="0" smtClean="0"/>
                <a:t>	</a:t>
              </a:r>
              <a:r>
                <a:rPr lang="nl-BE" sz="1400" dirty="0" smtClean="0"/>
                <a:t>	</a:t>
              </a:r>
              <a:r>
                <a:rPr lang="nl-BE" sz="1400" dirty="0" smtClean="0">
                  <a:solidFill>
                    <a:schemeClr val="accent3"/>
                  </a:solidFill>
                  <a:sym typeface="Webdings"/>
                </a:rPr>
                <a:t></a:t>
              </a:r>
              <a:endParaRPr lang="nl-BE" sz="1400" dirty="0"/>
            </a:p>
            <a:p>
              <a:r>
                <a:rPr lang="nl-BE" sz="1400" dirty="0" smtClean="0"/>
                <a:t>polyvalent		</a:t>
              </a:r>
              <a:r>
                <a:rPr lang="nl-BE" sz="1400" dirty="0" smtClean="0"/>
                <a:t>	</a:t>
              </a:r>
              <a:r>
                <a:rPr lang="nl-BE" sz="1100" dirty="0" smtClean="0">
                  <a:sym typeface="Webdings"/>
                </a:rPr>
                <a:t></a:t>
              </a:r>
              <a:endParaRPr lang="nl-BE" sz="1200" dirty="0"/>
            </a:p>
            <a:p>
              <a:r>
                <a:rPr lang="nl-BE" sz="1400" dirty="0" err="1"/>
                <a:t>u</a:t>
              </a:r>
              <a:r>
                <a:rPr lang="nl-BE" sz="1400" dirty="0" err="1" smtClean="0"/>
                <a:t>itbreidbaar</a:t>
              </a:r>
              <a:r>
                <a:rPr lang="nl-BE" sz="1400" dirty="0" smtClean="0"/>
                <a:t>	</a:t>
              </a:r>
              <a:r>
                <a:rPr lang="nl-BE" sz="1400" dirty="0" smtClean="0"/>
                <a:t>	</a:t>
              </a:r>
              <a:r>
                <a:rPr lang="nl-BE" sz="1100" dirty="0" smtClean="0">
                  <a:sym typeface="Webdings"/>
                </a:rPr>
                <a:t></a:t>
              </a:r>
              <a:endParaRPr lang="nl-BE" sz="1400" dirty="0" smtClean="0"/>
            </a:p>
            <a:p>
              <a:r>
                <a:rPr lang="nl-BE" sz="1400" dirty="0" smtClean="0"/>
                <a:t>drager-inbouw	</a:t>
              </a:r>
              <a:r>
                <a:rPr lang="nl-BE" sz="1400" dirty="0" smtClean="0"/>
                <a:t>	</a:t>
              </a:r>
              <a:r>
                <a:rPr lang="nl-BE" sz="1400" dirty="0" smtClean="0">
                  <a:solidFill>
                    <a:schemeClr val="accent3"/>
                  </a:solidFill>
                  <a:sym typeface="Webdings"/>
                </a:rPr>
                <a:t></a:t>
              </a:r>
              <a:endParaRPr lang="nl-BE" sz="1400" dirty="0" smtClean="0"/>
            </a:p>
            <a:p>
              <a:endParaRPr lang="nl-BE" dirty="0" smtClean="0"/>
            </a:p>
            <a:p>
              <a:r>
                <a:rPr lang="nl-BE" sz="1400" dirty="0" smtClean="0">
                  <a:solidFill>
                    <a:schemeClr val="accent3"/>
                  </a:solidFill>
                </a:rPr>
                <a:t>ELEMENT / COMPONENT</a:t>
              </a:r>
            </a:p>
            <a:p>
              <a:r>
                <a:rPr lang="nl-BE" sz="1400" dirty="0"/>
                <a:t>d</a:t>
              </a:r>
              <a:r>
                <a:rPr lang="nl-BE" sz="1400" dirty="0" smtClean="0"/>
                <a:t>emonteerbaar	</a:t>
              </a:r>
              <a:r>
                <a:rPr lang="nl-BE" sz="1400" dirty="0" smtClean="0"/>
                <a:t>	</a:t>
              </a:r>
              <a:r>
                <a:rPr lang="nl-BE" sz="1100" dirty="0" smtClean="0">
                  <a:sym typeface="Webdings"/>
                </a:rPr>
                <a:t></a:t>
              </a:r>
              <a:endParaRPr lang="nl-BE" sz="1400" dirty="0" smtClean="0"/>
            </a:p>
            <a:p>
              <a:r>
                <a:rPr lang="nl-BE" sz="1400" dirty="0"/>
                <a:t>h</a:t>
              </a:r>
              <a:r>
                <a:rPr lang="nl-BE" sz="1400" dirty="0" smtClean="0"/>
                <a:t>erbruikbaar	</a:t>
              </a:r>
              <a:r>
                <a:rPr lang="nl-BE" sz="1400" dirty="0" smtClean="0"/>
                <a:t>	</a:t>
              </a:r>
              <a:r>
                <a:rPr lang="nl-BE" sz="1100" dirty="0" smtClean="0">
                  <a:sym typeface="Webdings"/>
                </a:rPr>
                <a:t></a:t>
              </a:r>
              <a:endParaRPr lang="nl-BE" sz="1400" dirty="0" smtClean="0"/>
            </a:p>
            <a:p>
              <a:r>
                <a:rPr lang="nl-BE" sz="1400" dirty="0" smtClean="0"/>
                <a:t>prefabricage	</a:t>
              </a:r>
              <a:r>
                <a:rPr lang="nl-BE" sz="1400" dirty="0" smtClean="0"/>
                <a:t>	</a:t>
              </a:r>
              <a:r>
                <a:rPr lang="nl-BE" sz="1100" dirty="0" smtClean="0">
                  <a:sym typeface="Webdings"/>
                </a:rPr>
                <a:t></a:t>
              </a:r>
              <a:endParaRPr lang="nl-BE" sz="1400" dirty="0" smtClean="0"/>
            </a:p>
            <a:p>
              <a:r>
                <a:rPr lang="nl-BE" sz="1400" dirty="0"/>
                <a:t>h</a:t>
              </a:r>
              <a:r>
                <a:rPr lang="nl-BE" sz="1400" dirty="0" smtClean="0"/>
                <a:t>ergebruikte </a:t>
              </a:r>
              <a:r>
                <a:rPr lang="nl-BE" sz="1400" dirty="0" err="1" smtClean="0"/>
                <a:t>elem</a:t>
              </a:r>
              <a:r>
                <a:rPr lang="nl-BE" sz="1400" dirty="0" smtClean="0"/>
                <a:t>.	</a:t>
              </a:r>
              <a:r>
                <a:rPr lang="nl-BE" sz="1100" dirty="0" smtClean="0">
                  <a:sym typeface="Webdings"/>
                </a:rPr>
                <a:t></a:t>
              </a:r>
              <a:endParaRPr lang="nl-BE" sz="1200" dirty="0"/>
            </a:p>
          </p:txBody>
        </p:sp>
      </p:grpSp>
      <p:pic>
        <p:nvPicPr>
          <p:cNvPr id="1025" name="Picture 35" descr="http://3.bp.blogspot.com/-Mfcb0Ei0Kws/UVDYORi7QCI/AAAAAAAAbkk/x-os6mnNVUM/s1600/BeL+.+smart+price+houses+.+Hamburg+%25287%252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5079059" y="3969803"/>
            <a:ext cx="226695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3.bp.blogspot.com/-Mfcb0Ei0Kws/UVDYORi7QCI/AAAAAAAAbkk/x-os6mnNVUM/s1600/BeL+.+smart+price+houses+.+Hamburg+%25287%2529.jpg"/>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6909444" y="3971027"/>
            <a:ext cx="2238375" cy="1637665"/>
          </a:xfrm>
          <a:prstGeom prst="rect">
            <a:avLst/>
          </a:prstGeom>
          <a:noFill/>
          <a:ln>
            <a:noFill/>
          </a:ln>
          <a:extLst>
            <a:ext uri="{53640926-AAD7-44D8-BBD7-CCE9431645EC}">
              <a14:shadowObscured xmlns:a14="http://schemas.microsoft.com/office/drawing/2010/main"/>
            </a:ext>
          </a:extLst>
        </p:spPr>
      </p:pic>
      <p:pic>
        <p:nvPicPr>
          <p:cNvPr id="17" name="Picture 16" descr="http://1.bp.blogspot.com/-FB9oX2bA3EQ/UVDYNxTCUtI/AAAAAAAAbkE/uJ0C_-0F65k/s1600/BeL+.+smart+price+houses+.+Hamburg+%25286%2529.jpg"/>
          <p:cNvPicPr/>
          <p:nvPr/>
        </p:nvPicPr>
        <p:blipFill rotWithShape="1">
          <a:blip r:embed="rId4" cstate="email">
            <a:extLst>
              <a:ext uri="{28A0092B-C50C-407E-A947-70E740481C1C}">
                <a14:useLocalDpi xmlns:a14="http://schemas.microsoft.com/office/drawing/2010/main"/>
              </a:ext>
            </a:extLst>
          </a:blip>
          <a:srcRect/>
          <a:stretch/>
        </p:blipFill>
        <p:spPr bwMode="auto">
          <a:xfrm rot="5400000">
            <a:off x="3278292" y="3920974"/>
            <a:ext cx="2225675" cy="1717675"/>
          </a:xfrm>
          <a:prstGeom prst="rect">
            <a:avLst/>
          </a:prstGeom>
          <a:noFill/>
          <a:ln>
            <a:noFill/>
          </a:ln>
          <a:extLst>
            <a:ext uri="{53640926-AAD7-44D8-BBD7-CCE9431645EC}">
              <a14:shadowObscured xmlns:a14="http://schemas.microsoft.com/office/drawing/2010/main"/>
            </a:ext>
          </a:extLst>
        </p:spPr>
      </p:pic>
      <p:pic>
        <p:nvPicPr>
          <p:cNvPr id="1029" name="Picture 5" descr="http://www.german-architects.com/files/projects/42697/images/1337_4.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657601" y="1395064"/>
            <a:ext cx="2039815" cy="225044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7. Dezember 201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11817" y="1340768"/>
            <a:ext cx="3010636" cy="227948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8"/>
          <p:cNvSpPr>
            <a:spLocks noGrp="1"/>
          </p:cNvSpPr>
          <p:nvPr>
            <p:ph type="title"/>
          </p:nvPr>
        </p:nvSpPr>
        <p:spPr/>
        <p:txBody>
          <a:bodyPr/>
          <a:lstStyle/>
          <a:p>
            <a:r>
              <a:rPr lang="en-US" dirty="0"/>
              <a:t>OVAM-</a:t>
            </a:r>
            <a:r>
              <a:rPr lang="en-US" dirty="0" err="1"/>
              <a:t>studie</a:t>
            </a:r>
            <a:endParaRPr lang="en-US" dirty="0"/>
          </a:p>
        </p:txBody>
      </p:sp>
      <p:sp>
        <p:nvSpPr>
          <p:cNvPr id="22" name="Text Placeholder 3"/>
          <p:cNvSpPr>
            <a:spLocks noGrp="1"/>
          </p:cNvSpPr>
          <p:nvPr>
            <p:ph type="body" sz="quarter" idx="11"/>
          </p:nvPr>
        </p:nvSpPr>
        <p:spPr>
          <a:xfrm>
            <a:off x="457200" y="1044457"/>
            <a:ext cx="8229600" cy="714728"/>
          </a:xfrm>
        </p:spPr>
        <p:txBody>
          <a:bodyPr/>
          <a:lstStyle/>
          <a:p>
            <a:r>
              <a:rPr lang="en-US" dirty="0" err="1" smtClean="0"/>
              <a:t>voorbeeldprojecten</a:t>
            </a:r>
            <a:r>
              <a:rPr lang="en-US" dirty="0" smtClean="0"/>
              <a:t>:</a:t>
            </a:r>
            <a:endParaRPr lang="en-US" dirty="0"/>
          </a:p>
        </p:txBody>
      </p:sp>
    </p:spTree>
    <p:extLst>
      <p:ext uri="{BB962C8B-B14F-4D97-AF65-F5344CB8AC3E}">
        <p14:creationId xmlns:p14="http://schemas.microsoft.com/office/powerpoint/2010/main" val="3285318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572759" y="2116893"/>
            <a:ext cx="2672861" cy="683288"/>
          </a:xfrm>
          <a:prstGeom prst="rect">
            <a:avLst/>
          </a:prstGeom>
          <a:solidFill>
            <a:schemeClr val="accent3"/>
          </a:solid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charset="0"/>
            </a:endParaRPr>
          </a:p>
        </p:txBody>
      </p:sp>
      <p:sp>
        <p:nvSpPr>
          <p:cNvPr id="3" name="Title 1"/>
          <p:cNvSpPr txBox="1">
            <a:spLocks/>
          </p:cNvSpPr>
          <p:nvPr/>
        </p:nvSpPr>
        <p:spPr bwMode="auto">
          <a:xfrm>
            <a:off x="477303" y="1196752"/>
            <a:ext cx="3089867" cy="8899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3">
                    <a:lumMod val="50000"/>
                  </a:schemeClr>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nl-BE" sz="1600" kern="0" dirty="0" smtClean="0">
                <a:solidFill>
                  <a:schemeClr val="tx1"/>
                </a:solidFill>
              </a:rPr>
              <a:t>Woning </a:t>
            </a:r>
            <a:r>
              <a:rPr lang="nl-BE" sz="1600" kern="0" dirty="0" err="1" smtClean="0">
                <a:solidFill>
                  <a:schemeClr val="tx1"/>
                </a:solidFill>
              </a:rPr>
              <a:t>Buelens</a:t>
            </a:r>
            <a:r>
              <a:rPr lang="nl-BE" sz="1600" kern="0" dirty="0" smtClean="0">
                <a:solidFill>
                  <a:schemeClr val="tx1"/>
                </a:solidFill>
              </a:rPr>
              <a:t>-Vanderlinden</a:t>
            </a:r>
          </a:p>
          <a:p>
            <a:r>
              <a:rPr lang="nl-BE" sz="1600" b="0" i="1" kern="0" dirty="0" smtClean="0">
                <a:solidFill>
                  <a:schemeClr val="bg1">
                    <a:lumMod val="50000"/>
                  </a:schemeClr>
                </a:solidFill>
              </a:rPr>
              <a:t>Oudenaarde (2002)</a:t>
            </a:r>
            <a:endParaRPr lang="nl-BE" sz="1600" b="0" i="1" kern="0" dirty="0">
              <a:solidFill>
                <a:schemeClr val="bg1">
                  <a:lumMod val="50000"/>
                </a:schemeClr>
              </a:solidFill>
            </a:endParaRPr>
          </a:p>
        </p:txBody>
      </p:sp>
      <p:sp>
        <p:nvSpPr>
          <p:cNvPr id="12" name="TextBox 11"/>
          <p:cNvSpPr txBox="1"/>
          <p:nvPr/>
        </p:nvSpPr>
        <p:spPr>
          <a:xfrm>
            <a:off x="703388" y="2167135"/>
            <a:ext cx="2371410" cy="584775"/>
          </a:xfrm>
          <a:prstGeom prst="rect">
            <a:avLst/>
          </a:prstGeom>
          <a:noFill/>
        </p:spPr>
        <p:txBody>
          <a:bodyPr wrap="square" rtlCol="0">
            <a:spAutoFit/>
          </a:bodyPr>
          <a:lstStyle/>
          <a:p>
            <a:pPr algn="ctr"/>
            <a:r>
              <a:rPr lang="nl-BE" sz="1600" dirty="0" smtClean="0">
                <a:solidFill>
                  <a:schemeClr val="bg1"/>
                </a:solidFill>
              </a:rPr>
              <a:t>Woningbouw</a:t>
            </a:r>
          </a:p>
          <a:p>
            <a:pPr algn="ctr"/>
            <a:r>
              <a:rPr lang="nl-BE" sz="1600" i="1" dirty="0" smtClean="0"/>
              <a:t>Nieuwbouw</a:t>
            </a:r>
            <a:endParaRPr lang="nl-BE" sz="1400" i="1" dirty="0"/>
          </a:p>
        </p:txBody>
      </p:sp>
      <p:pic>
        <p:nvPicPr>
          <p:cNvPr id="19" name="Picture 18" descr="https://scontent-a-ams.xx.fbcdn.net/hphotos-ash3/t1/644109_10151142030334296_1801625065_n.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6495977" y="4186851"/>
            <a:ext cx="2271347" cy="1718268"/>
          </a:xfrm>
          <a:prstGeom prst="rect">
            <a:avLst/>
          </a:prstGeom>
          <a:noFill/>
          <a:ln>
            <a:noFill/>
          </a:ln>
        </p:spPr>
      </p:pic>
      <p:pic>
        <p:nvPicPr>
          <p:cNvPr id="2060" name="Picture 12" descr="http://www.bouwservice.be/uploads/images/83beugf1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77314" y="1242690"/>
            <a:ext cx="3205424" cy="266281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ney.be/upload/99.036_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15559" y="3925597"/>
            <a:ext cx="2662812" cy="199710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bouwservice.be/uploads/images/83beugf7.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617407" y="1299017"/>
            <a:ext cx="1889089" cy="2461429"/>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572759" y="2930814"/>
            <a:ext cx="2783391" cy="3004456"/>
            <a:chOff x="572759" y="3044652"/>
            <a:chExt cx="2783391" cy="3004456"/>
          </a:xfrm>
        </p:grpSpPr>
        <p:sp>
          <p:nvSpPr>
            <p:cNvPr id="23" name="Rectangle 22"/>
            <p:cNvSpPr/>
            <p:nvPr/>
          </p:nvSpPr>
          <p:spPr bwMode="auto">
            <a:xfrm>
              <a:off x="572759" y="3044652"/>
              <a:ext cx="2672861" cy="3004456"/>
            </a:xfrm>
            <a:prstGeom prst="rect">
              <a:avLst/>
            </a:prstGeom>
            <a:solidFill>
              <a:schemeClr val="bg1"/>
            </a:solid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723483" y="3135936"/>
              <a:ext cx="2632667" cy="2800767"/>
            </a:xfrm>
            <a:prstGeom prst="rect">
              <a:avLst/>
            </a:prstGeom>
            <a:noFill/>
          </p:spPr>
          <p:txBody>
            <a:bodyPr wrap="square" rtlCol="0">
              <a:spAutoFit/>
            </a:bodyPr>
            <a:lstStyle/>
            <a:p>
              <a:r>
                <a:rPr lang="nl-BE" sz="1600" dirty="0" smtClean="0">
                  <a:solidFill>
                    <a:schemeClr val="accent3"/>
                  </a:solidFill>
                </a:rPr>
                <a:t>GEBOUW</a:t>
              </a:r>
            </a:p>
            <a:p>
              <a:r>
                <a:rPr lang="nl-BE" sz="1400" dirty="0"/>
                <a:t>a</a:t>
              </a:r>
              <a:r>
                <a:rPr lang="nl-BE" sz="1400" dirty="0" smtClean="0"/>
                <a:t>anpasbaar	</a:t>
              </a:r>
              <a:r>
                <a:rPr lang="nl-BE" sz="1400" dirty="0" smtClean="0"/>
                <a:t>		</a:t>
              </a:r>
              <a:r>
                <a:rPr lang="nl-BE" sz="1400" dirty="0" smtClean="0">
                  <a:solidFill>
                    <a:schemeClr val="accent3"/>
                  </a:solidFill>
                  <a:sym typeface="Webdings"/>
                </a:rPr>
                <a:t></a:t>
              </a:r>
              <a:endParaRPr lang="nl-BE" sz="1100" dirty="0"/>
            </a:p>
            <a:p>
              <a:r>
                <a:rPr lang="nl-BE" sz="1400" dirty="0" err="1"/>
                <a:t>Mutli</a:t>
              </a:r>
              <a:r>
                <a:rPr lang="nl-BE" sz="1400" dirty="0"/>
                <a:t>-inzetbaar </a:t>
              </a:r>
              <a:r>
                <a:rPr lang="nl-BE" sz="1400" dirty="0" smtClean="0"/>
                <a:t>	</a:t>
              </a:r>
              <a:r>
                <a:rPr lang="nl-BE" sz="1400" dirty="0" smtClean="0"/>
                <a:t>	</a:t>
              </a:r>
              <a:r>
                <a:rPr lang="nl-BE" sz="1400" dirty="0" smtClean="0">
                  <a:solidFill>
                    <a:schemeClr val="accent3"/>
                  </a:solidFill>
                  <a:sym typeface="Webdings"/>
                </a:rPr>
                <a:t></a:t>
              </a:r>
              <a:endParaRPr lang="nl-BE" sz="1400" dirty="0"/>
            </a:p>
            <a:p>
              <a:r>
                <a:rPr lang="nl-BE" sz="1400" dirty="0" smtClean="0"/>
                <a:t>polyvalent		</a:t>
              </a:r>
              <a:r>
                <a:rPr lang="nl-BE" sz="1400" dirty="0" smtClean="0"/>
                <a:t>	</a:t>
              </a:r>
              <a:r>
                <a:rPr lang="nl-BE" sz="1100" dirty="0" smtClean="0">
                  <a:sym typeface="Webdings"/>
                </a:rPr>
                <a:t></a:t>
              </a:r>
              <a:endParaRPr lang="nl-BE" sz="1200" dirty="0"/>
            </a:p>
            <a:p>
              <a:r>
                <a:rPr lang="nl-BE" sz="1400" dirty="0" err="1"/>
                <a:t>u</a:t>
              </a:r>
              <a:r>
                <a:rPr lang="nl-BE" sz="1400" dirty="0" err="1" smtClean="0"/>
                <a:t>itbreidbaar</a:t>
              </a:r>
              <a:r>
                <a:rPr lang="nl-BE" sz="1400" dirty="0" smtClean="0"/>
                <a:t>	</a:t>
              </a:r>
              <a:r>
                <a:rPr lang="nl-BE" sz="1400" dirty="0" smtClean="0"/>
                <a:t>	</a:t>
              </a:r>
              <a:r>
                <a:rPr lang="nl-BE" sz="1400" dirty="0" smtClean="0">
                  <a:solidFill>
                    <a:schemeClr val="accent3"/>
                  </a:solidFill>
                  <a:sym typeface="Webdings"/>
                </a:rPr>
                <a:t></a:t>
              </a:r>
              <a:endParaRPr lang="nl-BE" sz="1400" dirty="0" smtClean="0"/>
            </a:p>
            <a:p>
              <a:r>
                <a:rPr lang="nl-BE" sz="1400" dirty="0" smtClean="0"/>
                <a:t>drager-inbouw	</a:t>
              </a:r>
              <a:r>
                <a:rPr lang="nl-BE" sz="1400" dirty="0" smtClean="0"/>
                <a:t>	</a:t>
              </a:r>
              <a:r>
                <a:rPr lang="nl-BE" sz="1100" dirty="0" smtClean="0">
                  <a:sym typeface="Webdings"/>
                </a:rPr>
                <a:t></a:t>
              </a:r>
              <a:endParaRPr lang="nl-BE" sz="1400" dirty="0" smtClean="0"/>
            </a:p>
            <a:p>
              <a:endParaRPr lang="nl-BE" dirty="0" smtClean="0"/>
            </a:p>
            <a:p>
              <a:r>
                <a:rPr lang="nl-BE" sz="1400" dirty="0" smtClean="0">
                  <a:solidFill>
                    <a:schemeClr val="accent3"/>
                  </a:solidFill>
                </a:rPr>
                <a:t>ELEMENT / COMPONENT</a:t>
              </a:r>
            </a:p>
            <a:p>
              <a:r>
                <a:rPr lang="nl-BE" sz="1400" dirty="0"/>
                <a:t>d</a:t>
              </a:r>
              <a:r>
                <a:rPr lang="nl-BE" sz="1400" dirty="0" smtClean="0"/>
                <a:t>emonteerbaar	</a:t>
              </a:r>
              <a:r>
                <a:rPr lang="nl-BE" sz="1400" dirty="0" smtClean="0"/>
                <a:t>	</a:t>
              </a:r>
              <a:r>
                <a:rPr lang="nl-BE" sz="1400" dirty="0" smtClean="0">
                  <a:solidFill>
                    <a:schemeClr val="accent3"/>
                  </a:solidFill>
                  <a:sym typeface="Webdings"/>
                </a:rPr>
                <a:t></a:t>
              </a:r>
              <a:endParaRPr lang="nl-BE" sz="1400" dirty="0" smtClean="0"/>
            </a:p>
            <a:p>
              <a:r>
                <a:rPr lang="nl-BE" sz="1400" dirty="0"/>
                <a:t>h</a:t>
              </a:r>
              <a:r>
                <a:rPr lang="nl-BE" sz="1400" dirty="0" smtClean="0"/>
                <a:t>erbruikbaar	</a:t>
              </a:r>
              <a:r>
                <a:rPr lang="nl-BE" sz="1400" dirty="0" smtClean="0"/>
                <a:t>	</a:t>
              </a:r>
              <a:r>
                <a:rPr lang="nl-BE" sz="1400" dirty="0" smtClean="0">
                  <a:solidFill>
                    <a:schemeClr val="accent3"/>
                  </a:solidFill>
                  <a:sym typeface="Webdings"/>
                </a:rPr>
                <a:t></a:t>
              </a:r>
              <a:endParaRPr lang="nl-BE" sz="1400" dirty="0" smtClean="0"/>
            </a:p>
            <a:p>
              <a:r>
                <a:rPr lang="nl-BE" sz="1400" dirty="0" smtClean="0"/>
                <a:t>prefabricage	</a:t>
              </a:r>
              <a:r>
                <a:rPr lang="nl-BE" sz="1400" dirty="0" smtClean="0"/>
                <a:t>	</a:t>
              </a:r>
              <a:r>
                <a:rPr lang="nl-BE" sz="1400" dirty="0" smtClean="0">
                  <a:solidFill>
                    <a:schemeClr val="accent3"/>
                  </a:solidFill>
                  <a:sym typeface="Webdings"/>
                </a:rPr>
                <a:t></a:t>
              </a:r>
              <a:endParaRPr lang="nl-BE" sz="1400" dirty="0" smtClean="0"/>
            </a:p>
            <a:p>
              <a:r>
                <a:rPr lang="nl-BE" sz="1400" dirty="0"/>
                <a:t>h</a:t>
              </a:r>
              <a:r>
                <a:rPr lang="nl-BE" sz="1400" dirty="0" smtClean="0"/>
                <a:t>ergebruikte </a:t>
              </a:r>
              <a:r>
                <a:rPr lang="nl-BE" sz="1400" dirty="0" err="1" smtClean="0"/>
                <a:t>elem</a:t>
              </a:r>
              <a:r>
                <a:rPr lang="nl-BE" sz="1400" dirty="0" smtClean="0"/>
                <a:t>.	</a:t>
              </a:r>
              <a:r>
                <a:rPr lang="nl-BE" sz="1100" dirty="0" smtClean="0">
                  <a:sym typeface="Webdings"/>
                </a:rPr>
                <a:t></a:t>
              </a:r>
              <a:endParaRPr lang="nl-BE" sz="1200" dirty="0"/>
            </a:p>
          </p:txBody>
        </p:sp>
      </p:grpSp>
      <p:sp>
        <p:nvSpPr>
          <p:cNvPr id="5" name="Title 4"/>
          <p:cNvSpPr>
            <a:spLocks noGrp="1"/>
          </p:cNvSpPr>
          <p:nvPr>
            <p:ph type="title"/>
          </p:nvPr>
        </p:nvSpPr>
        <p:spPr/>
        <p:txBody>
          <a:bodyPr/>
          <a:lstStyle/>
          <a:p>
            <a:r>
              <a:rPr lang="en-US" dirty="0"/>
              <a:t>OVAM-</a:t>
            </a:r>
            <a:r>
              <a:rPr lang="en-US" dirty="0" err="1"/>
              <a:t>studie</a:t>
            </a:r>
            <a:endParaRPr lang="en-US" dirty="0"/>
          </a:p>
        </p:txBody>
      </p:sp>
      <p:sp>
        <p:nvSpPr>
          <p:cNvPr id="17" name="Text Placeholder 3"/>
          <p:cNvSpPr>
            <a:spLocks noGrp="1"/>
          </p:cNvSpPr>
          <p:nvPr>
            <p:ph type="body" sz="quarter" idx="11"/>
          </p:nvPr>
        </p:nvSpPr>
        <p:spPr>
          <a:xfrm>
            <a:off x="457200" y="1044457"/>
            <a:ext cx="8229600" cy="714728"/>
          </a:xfrm>
        </p:spPr>
        <p:txBody>
          <a:bodyPr/>
          <a:lstStyle/>
          <a:p>
            <a:r>
              <a:rPr lang="en-US" dirty="0" err="1" smtClean="0"/>
              <a:t>voorbeeldprojecten</a:t>
            </a:r>
            <a:r>
              <a:rPr lang="en-US" dirty="0" smtClean="0"/>
              <a:t>:</a:t>
            </a:r>
            <a:endParaRPr lang="en-US" dirty="0"/>
          </a:p>
        </p:txBody>
      </p:sp>
    </p:spTree>
    <p:extLst>
      <p:ext uri="{BB962C8B-B14F-4D97-AF65-F5344CB8AC3E}">
        <p14:creationId xmlns:p14="http://schemas.microsoft.com/office/powerpoint/2010/main" val="862019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12"/>
          <p:cNvSpPr/>
          <p:nvPr/>
        </p:nvSpPr>
        <p:spPr bwMode="auto">
          <a:xfrm>
            <a:off x="572759" y="2112658"/>
            <a:ext cx="2672861" cy="683288"/>
          </a:xfrm>
          <a:prstGeom prst="rect">
            <a:avLst/>
          </a:prstGeom>
          <a:solidFill>
            <a:schemeClr val="accent3"/>
          </a:solid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charset="0"/>
            </a:endParaRPr>
          </a:p>
        </p:txBody>
      </p:sp>
      <p:sp>
        <p:nvSpPr>
          <p:cNvPr id="3" name="Title 1"/>
          <p:cNvSpPr txBox="1">
            <a:spLocks/>
          </p:cNvSpPr>
          <p:nvPr/>
        </p:nvSpPr>
        <p:spPr bwMode="auto">
          <a:xfrm>
            <a:off x="477303" y="1310590"/>
            <a:ext cx="3089867" cy="8899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3">
                    <a:lumMod val="50000"/>
                  </a:schemeClr>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nl-BE" sz="1600" kern="0" dirty="0" smtClean="0">
                <a:solidFill>
                  <a:schemeClr val="tx1"/>
                </a:solidFill>
              </a:rPr>
              <a:t>Sterrenveld (&amp; Zonneveld)  </a:t>
            </a:r>
          </a:p>
          <a:p>
            <a:r>
              <a:rPr lang="nl-BE" sz="1600" b="0" i="1" kern="0" dirty="0" smtClean="0">
                <a:solidFill>
                  <a:schemeClr val="bg1">
                    <a:lumMod val="50000"/>
                  </a:schemeClr>
                </a:solidFill>
              </a:rPr>
              <a:t>Wezembeek-Oppem (2007)</a:t>
            </a:r>
            <a:endParaRPr lang="nl-BE" sz="1600" b="0" i="1" kern="0" dirty="0">
              <a:solidFill>
                <a:schemeClr val="bg1">
                  <a:lumMod val="50000"/>
                </a:schemeClr>
              </a:solidFill>
            </a:endParaRPr>
          </a:p>
        </p:txBody>
      </p:sp>
      <p:pic>
        <p:nvPicPr>
          <p:cNvPr id="8" name="Picture 7" descr="C:\Users\apaduart\Documents\DOCTORAAT\Case studies\case studies\zonneveld\Zonneveld_Plannen na renovatie.tif"/>
          <p:cNvPicPr/>
          <p:nvPr/>
        </p:nvPicPr>
        <p:blipFill>
          <a:blip r:embed="rId2" cstate="email">
            <a:extLst>
              <a:ext uri="{28A0092B-C50C-407E-A947-70E740481C1C}">
                <a14:useLocalDpi xmlns:a14="http://schemas.microsoft.com/office/drawing/2010/main"/>
              </a:ext>
            </a:extLst>
          </a:blip>
          <a:srcRect/>
          <a:stretch>
            <a:fillRect/>
          </a:stretch>
        </p:blipFill>
        <p:spPr bwMode="auto">
          <a:xfrm>
            <a:off x="5044299" y="1951879"/>
            <a:ext cx="3932523" cy="1577596"/>
          </a:xfrm>
          <a:prstGeom prst="rect">
            <a:avLst/>
          </a:prstGeom>
          <a:noFill/>
          <a:ln w="9525">
            <a:noFill/>
            <a:miter lim="800000"/>
            <a:headEnd/>
            <a:tailEnd/>
          </a:ln>
        </p:spPr>
      </p:pic>
      <p:pic>
        <p:nvPicPr>
          <p:cNvPr id="9" name="Picture 8" descr="C:\Users\apaduart\Documents\DOCTORAAT\Case studies\case studies\sterrenveld\Sterrenveld_Plannen na renovatie_grijswaarden.tif"/>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6593" y="3981653"/>
            <a:ext cx="3436387" cy="1504601"/>
          </a:xfrm>
          <a:prstGeom prst="rect">
            <a:avLst/>
          </a:prstGeom>
          <a:noFill/>
          <a:ln w="9525">
            <a:noFill/>
            <a:miter lim="800000"/>
            <a:headEnd/>
            <a:tailEnd/>
          </a:ln>
        </p:spPr>
      </p:pic>
      <p:pic>
        <p:nvPicPr>
          <p:cNvPr id="10" name="Picture 9" descr="http://www.vmsw.be/AJB/foto.aspx?fotoID=9D6E1EC6-8D71-424F-B3AF-FA908AC8E686"/>
          <p:cNvPicPr/>
          <p:nvPr/>
        </p:nvPicPr>
        <p:blipFill>
          <a:blip r:embed="rId4" cstate="email">
            <a:extLst>
              <a:ext uri="{28A0092B-C50C-407E-A947-70E740481C1C}">
                <a14:useLocalDpi xmlns:a14="http://schemas.microsoft.com/office/drawing/2010/main"/>
              </a:ext>
            </a:extLst>
          </a:blip>
          <a:srcRect/>
          <a:stretch>
            <a:fillRect/>
          </a:stretch>
        </p:blipFill>
        <p:spPr bwMode="auto">
          <a:xfrm>
            <a:off x="3680441" y="2092559"/>
            <a:ext cx="1755717" cy="1446963"/>
          </a:xfrm>
          <a:prstGeom prst="rect">
            <a:avLst/>
          </a:prstGeom>
          <a:noFill/>
          <a:ln w="9525">
            <a:noFill/>
            <a:miter lim="800000"/>
            <a:headEnd/>
            <a:tailEnd/>
          </a:ln>
        </p:spPr>
      </p:pic>
      <p:pic>
        <p:nvPicPr>
          <p:cNvPr id="11" name="Picture 10" descr="http://www.vmsw.be/AJB/foto.aspx?fotoID=A93F072A-2165-4E07-B9F0-F737A0E1A84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94366" y="4041945"/>
            <a:ext cx="1745945" cy="1459966"/>
          </a:xfrm>
          <a:prstGeom prst="rect">
            <a:avLst/>
          </a:prstGeom>
          <a:noFill/>
          <a:ln w="9525">
            <a:noFill/>
            <a:miter lim="800000"/>
            <a:headEnd/>
            <a:tailEnd/>
          </a:ln>
        </p:spPr>
      </p:pic>
      <p:sp>
        <p:nvSpPr>
          <p:cNvPr id="12" name="TextBox 11"/>
          <p:cNvSpPr txBox="1"/>
          <p:nvPr/>
        </p:nvSpPr>
        <p:spPr>
          <a:xfrm>
            <a:off x="703388" y="2162900"/>
            <a:ext cx="2371410" cy="584775"/>
          </a:xfrm>
          <a:prstGeom prst="rect">
            <a:avLst/>
          </a:prstGeom>
          <a:noFill/>
        </p:spPr>
        <p:txBody>
          <a:bodyPr wrap="square" rtlCol="0">
            <a:spAutoFit/>
          </a:bodyPr>
          <a:lstStyle/>
          <a:p>
            <a:pPr algn="ctr"/>
            <a:r>
              <a:rPr lang="nl-BE" sz="1600" dirty="0" smtClean="0">
                <a:solidFill>
                  <a:schemeClr val="bg1"/>
                </a:solidFill>
              </a:rPr>
              <a:t>Woningbouw</a:t>
            </a:r>
          </a:p>
          <a:p>
            <a:pPr algn="ctr"/>
            <a:r>
              <a:rPr lang="nl-BE" sz="1600" i="1" dirty="0" smtClean="0"/>
              <a:t>Renovatie</a:t>
            </a:r>
            <a:endParaRPr lang="nl-BE" sz="1400" i="1" dirty="0"/>
          </a:p>
        </p:txBody>
      </p:sp>
      <p:grpSp>
        <p:nvGrpSpPr>
          <p:cNvPr id="15" name="Group 14"/>
          <p:cNvGrpSpPr/>
          <p:nvPr/>
        </p:nvGrpSpPr>
        <p:grpSpPr>
          <a:xfrm>
            <a:off x="572759" y="2926579"/>
            <a:ext cx="2783391" cy="3004456"/>
            <a:chOff x="572759" y="3044652"/>
            <a:chExt cx="2783391" cy="3004456"/>
          </a:xfrm>
        </p:grpSpPr>
        <p:sp>
          <p:nvSpPr>
            <p:cNvPr id="16" name="Rectangle 15"/>
            <p:cNvSpPr/>
            <p:nvPr/>
          </p:nvSpPr>
          <p:spPr bwMode="auto">
            <a:xfrm>
              <a:off x="572759" y="3044652"/>
              <a:ext cx="2672861" cy="3004456"/>
            </a:xfrm>
            <a:prstGeom prst="rect">
              <a:avLst/>
            </a:prstGeom>
            <a:solidFill>
              <a:schemeClr val="bg1"/>
            </a:solid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charset="0"/>
              </a:endParaRPr>
            </a:p>
          </p:txBody>
        </p:sp>
        <p:sp>
          <p:nvSpPr>
            <p:cNvPr id="17" name="TextBox 16"/>
            <p:cNvSpPr txBox="1"/>
            <p:nvPr/>
          </p:nvSpPr>
          <p:spPr>
            <a:xfrm>
              <a:off x="723483" y="3135936"/>
              <a:ext cx="2632667" cy="2800767"/>
            </a:xfrm>
            <a:prstGeom prst="rect">
              <a:avLst/>
            </a:prstGeom>
            <a:noFill/>
          </p:spPr>
          <p:txBody>
            <a:bodyPr wrap="square" rtlCol="0">
              <a:spAutoFit/>
            </a:bodyPr>
            <a:lstStyle/>
            <a:p>
              <a:r>
                <a:rPr lang="nl-BE" sz="1600" dirty="0" smtClean="0">
                  <a:solidFill>
                    <a:schemeClr val="accent3"/>
                  </a:solidFill>
                </a:rPr>
                <a:t>GEBOUW</a:t>
              </a:r>
            </a:p>
            <a:p>
              <a:r>
                <a:rPr lang="nl-BE" sz="1400" dirty="0"/>
                <a:t>a</a:t>
              </a:r>
              <a:r>
                <a:rPr lang="nl-BE" sz="1400" dirty="0" smtClean="0"/>
                <a:t>anpasbaar	</a:t>
              </a:r>
              <a:r>
                <a:rPr lang="nl-BE" sz="1400" dirty="0" smtClean="0"/>
                <a:t>		</a:t>
              </a:r>
              <a:r>
                <a:rPr lang="nl-BE" sz="1100" dirty="0" smtClean="0">
                  <a:sym typeface="Webdings"/>
                </a:rPr>
                <a:t></a:t>
              </a:r>
              <a:endParaRPr lang="nl-BE" sz="1100" dirty="0"/>
            </a:p>
            <a:p>
              <a:r>
                <a:rPr lang="nl-BE" sz="1400" dirty="0" err="1"/>
                <a:t>Mutli</a:t>
              </a:r>
              <a:r>
                <a:rPr lang="nl-BE" sz="1400" dirty="0"/>
                <a:t>-inzetbaar </a:t>
              </a:r>
              <a:r>
                <a:rPr lang="nl-BE" sz="1400" dirty="0" smtClean="0"/>
                <a:t>	</a:t>
              </a:r>
              <a:r>
                <a:rPr lang="nl-BE" sz="1400" dirty="0" smtClean="0"/>
                <a:t>	</a:t>
              </a:r>
              <a:r>
                <a:rPr lang="nl-BE" sz="1400" dirty="0" smtClean="0">
                  <a:solidFill>
                    <a:schemeClr val="accent3"/>
                  </a:solidFill>
                  <a:sym typeface="Webdings"/>
                </a:rPr>
                <a:t></a:t>
              </a:r>
              <a:endParaRPr lang="nl-BE" sz="1400" dirty="0"/>
            </a:p>
            <a:p>
              <a:r>
                <a:rPr lang="nl-BE" sz="1400" dirty="0" smtClean="0"/>
                <a:t>polyvalent		</a:t>
              </a:r>
              <a:r>
                <a:rPr lang="nl-BE" sz="1400" dirty="0" smtClean="0"/>
                <a:t>	</a:t>
              </a:r>
              <a:r>
                <a:rPr lang="nl-BE" sz="1100" dirty="0" smtClean="0">
                  <a:sym typeface="Webdings"/>
                </a:rPr>
                <a:t></a:t>
              </a:r>
              <a:endParaRPr lang="nl-BE" sz="1200" dirty="0"/>
            </a:p>
            <a:p>
              <a:r>
                <a:rPr lang="nl-BE" sz="1400" dirty="0" err="1"/>
                <a:t>u</a:t>
              </a:r>
              <a:r>
                <a:rPr lang="nl-BE" sz="1400" dirty="0" err="1" smtClean="0"/>
                <a:t>itbreidbaar</a:t>
              </a:r>
              <a:r>
                <a:rPr lang="nl-BE" sz="1400" dirty="0" smtClean="0"/>
                <a:t>	</a:t>
              </a:r>
              <a:r>
                <a:rPr lang="nl-BE" sz="1400" dirty="0" smtClean="0"/>
                <a:t>	</a:t>
              </a:r>
              <a:r>
                <a:rPr lang="nl-BE" sz="1100" dirty="0" smtClean="0">
                  <a:sym typeface="Webdings"/>
                </a:rPr>
                <a:t></a:t>
              </a:r>
              <a:endParaRPr lang="nl-BE" sz="1400" dirty="0" smtClean="0"/>
            </a:p>
            <a:p>
              <a:r>
                <a:rPr lang="nl-BE" sz="1400" dirty="0" smtClean="0"/>
                <a:t>drager-inbouw	</a:t>
              </a:r>
              <a:r>
                <a:rPr lang="nl-BE" sz="1400" dirty="0" smtClean="0"/>
                <a:t>	</a:t>
              </a:r>
              <a:r>
                <a:rPr lang="nl-BE" sz="1400" dirty="0" smtClean="0">
                  <a:solidFill>
                    <a:schemeClr val="accent3"/>
                  </a:solidFill>
                  <a:sym typeface="Webdings"/>
                </a:rPr>
                <a:t></a:t>
              </a:r>
              <a:endParaRPr lang="nl-BE" sz="1400" dirty="0" smtClean="0"/>
            </a:p>
            <a:p>
              <a:endParaRPr lang="nl-BE" dirty="0" smtClean="0"/>
            </a:p>
            <a:p>
              <a:r>
                <a:rPr lang="nl-BE" sz="1400" dirty="0" smtClean="0">
                  <a:solidFill>
                    <a:schemeClr val="accent3"/>
                  </a:solidFill>
                </a:rPr>
                <a:t>ELEMENT / COMPONENT</a:t>
              </a:r>
            </a:p>
            <a:p>
              <a:r>
                <a:rPr lang="nl-BE" sz="1400" dirty="0"/>
                <a:t>d</a:t>
              </a:r>
              <a:r>
                <a:rPr lang="nl-BE" sz="1400" dirty="0" smtClean="0"/>
                <a:t>emonteerbaar	</a:t>
              </a:r>
              <a:r>
                <a:rPr lang="nl-BE" sz="1400" dirty="0" smtClean="0"/>
                <a:t>	</a:t>
              </a:r>
              <a:r>
                <a:rPr lang="nl-BE" sz="1100" dirty="0" smtClean="0">
                  <a:sym typeface="Webdings"/>
                </a:rPr>
                <a:t></a:t>
              </a:r>
              <a:endParaRPr lang="nl-BE" sz="1400" dirty="0" smtClean="0"/>
            </a:p>
            <a:p>
              <a:r>
                <a:rPr lang="nl-BE" sz="1400" dirty="0"/>
                <a:t>h</a:t>
              </a:r>
              <a:r>
                <a:rPr lang="nl-BE" sz="1400" dirty="0" smtClean="0"/>
                <a:t>erbruikbaar	</a:t>
              </a:r>
              <a:r>
                <a:rPr lang="nl-BE" sz="1400" dirty="0" smtClean="0"/>
                <a:t>	</a:t>
              </a:r>
              <a:r>
                <a:rPr lang="nl-BE" sz="1100" dirty="0" smtClean="0">
                  <a:sym typeface="Webdings"/>
                </a:rPr>
                <a:t></a:t>
              </a:r>
              <a:endParaRPr lang="nl-BE" sz="1400" dirty="0" smtClean="0"/>
            </a:p>
            <a:p>
              <a:r>
                <a:rPr lang="nl-BE" sz="1400" dirty="0" smtClean="0"/>
                <a:t>prefabricage	</a:t>
              </a:r>
              <a:r>
                <a:rPr lang="nl-BE" sz="1400" dirty="0" smtClean="0"/>
                <a:t>	</a:t>
              </a:r>
              <a:r>
                <a:rPr lang="nl-BE" sz="1100" dirty="0" smtClean="0">
                  <a:sym typeface="Webdings"/>
                </a:rPr>
                <a:t></a:t>
              </a:r>
              <a:endParaRPr lang="nl-BE" sz="1400" dirty="0" smtClean="0"/>
            </a:p>
            <a:p>
              <a:r>
                <a:rPr lang="nl-BE" sz="1400" dirty="0"/>
                <a:t>h</a:t>
              </a:r>
              <a:r>
                <a:rPr lang="nl-BE" sz="1400" dirty="0" smtClean="0"/>
                <a:t>ergebruikte </a:t>
              </a:r>
              <a:r>
                <a:rPr lang="nl-BE" sz="1400" dirty="0" err="1" smtClean="0"/>
                <a:t>elem</a:t>
              </a:r>
              <a:r>
                <a:rPr lang="nl-BE" sz="1400" dirty="0" smtClean="0"/>
                <a:t>.	</a:t>
              </a:r>
              <a:r>
                <a:rPr lang="nl-BE" sz="1100" dirty="0" smtClean="0">
                  <a:sym typeface="Webdings"/>
                </a:rPr>
                <a:t></a:t>
              </a:r>
              <a:endParaRPr lang="nl-BE" sz="1200" dirty="0"/>
            </a:p>
          </p:txBody>
        </p:sp>
      </p:grpSp>
      <p:sp>
        <p:nvSpPr>
          <p:cNvPr id="5" name="Title 4"/>
          <p:cNvSpPr>
            <a:spLocks noGrp="1"/>
          </p:cNvSpPr>
          <p:nvPr>
            <p:ph type="title"/>
          </p:nvPr>
        </p:nvSpPr>
        <p:spPr/>
        <p:txBody>
          <a:bodyPr/>
          <a:lstStyle/>
          <a:p>
            <a:r>
              <a:rPr lang="en-US" dirty="0"/>
              <a:t>OVAM-</a:t>
            </a:r>
            <a:r>
              <a:rPr lang="en-US" dirty="0" err="1"/>
              <a:t>studie</a:t>
            </a:r>
            <a:endParaRPr lang="en-US" dirty="0"/>
          </a:p>
        </p:txBody>
      </p:sp>
      <p:sp>
        <p:nvSpPr>
          <p:cNvPr id="18" name="Text Placeholder 3"/>
          <p:cNvSpPr>
            <a:spLocks noGrp="1"/>
          </p:cNvSpPr>
          <p:nvPr>
            <p:ph type="body" sz="quarter" idx="11"/>
          </p:nvPr>
        </p:nvSpPr>
        <p:spPr>
          <a:xfrm>
            <a:off x="457200" y="1044457"/>
            <a:ext cx="8229600" cy="714728"/>
          </a:xfrm>
        </p:spPr>
        <p:txBody>
          <a:bodyPr/>
          <a:lstStyle/>
          <a:p>
            <a:r>
              <a:rPr lang="en-US" dirty="0" err="1" smtClean="0"/>
              <a:t>voorbeeldprojecten</a:t>
            </a:r>
            <a:r>
              <a:rPr lang="en-US" dirty="0" smtClean="0"/>
              <a:t>:</a:t>
            </a:r>
            <a:endParaRPr lang="en-US" dirty="0"/>
          </a:p>
        </p:txBody>
      </p:sp>
    </p:spTree>
    <p:extLst>
      <p:ext uri="{BB962C8B-B14F-4D97-AF65-F5344CB8AC3E}">
        <p14:creationId xmlns:p14="http://schemas.microsoft.com/office/powerpoint/2010/main" val="419426417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Overzicht</a:t>
            </a:r>
            <a:endParaRPr lang="en-US" dirty="0"/>
          </a:p>
        </p:txBody>
      </p:sp>
      <p:sp>
        <p:nvSpPr>
          <p:cNvPr id="4" name="Content Placeholder 3"/>
          <p:cNvSpPr>
            <a:spLocks noGrp="1"/>
          </p:cNvSpPr>
          <p:nvPr>
            <p:ph idx="1"/>
          </p:nvPr>
        </p:nvSpPr>
        <p:spPr/>
        <p:txBody>
          <a:bodyPr>
            <a:normAutofit/>
          </a:bodyPr>
          <a:lstStyle/>
          <a:p>
            <a:pPr marL="457200" indent="-457200">
              <a:buFont typeface="+mj-lt"/>
              <a:buAutoNum type="arabicPeriod"/>
            </a:pPr>
            <a:r>
              <a:rPr lang="en-US" sz="2400" dirty="0" err="1" smtClean="0">
                <a:solidFill>
                  <a:srgbClr val="47A6D9"/>
                </a:solidFill>
              </a:rPr>
              <a:t>Inleiding</a:t>
            </a:r>
            <a:endParaRPr lang="en-US" sz="2400" dirty="0" smtClean="0">
              <a:solidFill>
                <a:srgbClr val="47A6D9"/>
              </a:solidFill>
            </a:endParaRPr>
          </a:p>
          <a:p>
            <a:pPr marL="457200" indent="-457200">
              <a:buFont typeface="+mj-lt"/>
              <a:buAutoNum type="arabicPeriod"/>
            </a:pPr>
            <a:r>
              <a:rPr lang="en-US" sz="2400" dirty="0" err="1" smtClean="0">
                <a:solidFill>
                  <a:srgbClr val="47A6D9"/>
                </a:solidFill>
              </a:rPr>
              <a:t>Veranderingsgericht</a:t>
            </a:r>
            <a:r>
              <a:rPr lang="en-US" sz="2400" dirty="0" smtClean="0">
                <a:solidFill>
                  <a:srgbClr val="47A6D9"/>
                </a:solidFill>
              </a:rPr>
              <a:t> </a:t>
            </a:r>
            <a:r>
              <a:rPr lang="en-US" sz="2400" dirty="0" err="1" smtClean="0">
                <a:solidFill>
                  <a:srgbClr val="47A6D9"/>
                </a:solidFill>
              </a:rPr>
              <a:t>bouwen</a:t>
            </a:r>
            <a:r>
              <a:rPr lang="en-US" sz="2400" dirty="0" smtClean="0">
                <a:solidFill>
                  <a:srgbClr val="47A6D9"/>
                </a:solidFill>
              </a:rPr>
              <a:t>: </a:t>
            </a:r>
            <a:r>
              <a:rPr lang="en-US" sz="2400" dirty="0" err="1" smtClean="0">
                <a:solidFill>
                  <a:srgbClr val="47A6D9"/>
                </a:solidFill>
              </a:rPr>
              <a:t>een</a:t>
            </a:r>
            <a:r>
              <a:rPr lang="en-US" sz="2400" dirty="0" smtClean="0">
                <a:solidFill>
                  <a:srgbClr val="47A6D9"/>
                </a:solidFill>
              </a:rPr>
              <a:t> </a:t>
            </a:r>
            <a:r>
              <a:rPr lang="en-US" sz="2400" dirty="0" err="1" smtClean="0">
                <a:solidFill>
                  <a:srgbClr val="47A6D9"/>
                </a:solidFill>
              </a:rPr>
              <a:t>definitie</a:t>
            </a:r>
            <a:endParaRPr lang="en-US" sz="2400" dirty="0" smtClean="0">
              <a:solidFill>
                <a:srgbClr val="47A6D9"/>
              </a:solidFill>
            </a:endParaRPr>
          </a:p>
          <a:p>
            <a:pPr marL="457200" indent="-457200">
              <a:buFont typeface="+mj-lt"/>
              <a:buAutoNum type="arabicPeriod"/>
            </a:pPr>
            <a:r>
              <a:rPr lang="en-US" sz="2400" dirty="0" smtClean="0">
                <a:solidFill>
                  <a:srgbClr val="47A6D9"/>
                </a:solidFill>
              </a:rPr>
              <a:t>OVAM-</a:t>
            </a:r>
            <a:r>
              <a:rPr lang="en-US" sz="2400" dirty="0" err="1" smtClean="0">
                <a:solidFill>
                  <a:srgbClr val="47A6D9"/>
                </a:solidFill>
              </a:rPr>
              <a:t>studie</a:t>
            </a:r>
            <a:endParaRPr lang="en-US" sz="2400" dirty="0" smtClean="0">
              <a:solidFill>
                <a:srgbClr val="47A6D9"/>
              </a:solidFill>
            </a:endParaRPr>
          </a:p>
          <a:p>
            <a:pPr marL="457200" indent="-457200">
              <a:buFont typeface="+mj-lt"/>
              <a:buAutoNum type="arabicPeriod"/>
            </a:pPr>
            <a:r>
              <a:rPr lang="en-US" sz="2400" dirty="0" err="1" smtClean="0">
                <a:solidFill>
                  <a:srgbClr val="47A6D9"/>
                </a:solidFill>
              </a:rPr>
              <a:t>Nieuwe</a:t>
            </a:r>
            <a:r>
              <a:rPr lang="en-US" sz="2400" dirty="0" smtClean="0">
                <a:solidFill>
                  <a:srgbClr val="47A6D9"/>
                </a:solidFill>
              </a:rPr>
              <a:t> </a:t>
            </a:r>
            <a:r>
              <a:rPr lang="en-US" sz="2400" dirty="0" err="1" smtClean="0">
                <a:solidFill>
                  <a:srgbClr val="47A6D9"/>
                </a:solidFill>
              </a:rPr>
              <a:t>ontwikkelingen</a:t>
            </a:r>
            <a:endParaRPr lang="en-US" sz="2400" dirty="0">
              <a:solidFill>
                <a:srgbClr val="47A6D9"/>
              </a:solidFill>
            </a:endParaRPr>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47923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572759" y="2126209"/>
            <a:ext cx="2672861" cy="683288"/>
          </a:xfrm>
          <a:prstGeom prst="rect">
            <a:avLst/>
          </a:prstGeom>
          <a:solidFill>
            <a:schemeClr val="accent3"/>
          </a:solid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703388" y="2176451"/>
            <a:ext cx="2371410" cy="584775"/>
          </a:xfrm>
          <a:prstGeom prst="rect">
            <a:avLst/>
          </a:prstGeom>
          <a:noFill/>
        </p:spPr>
        <p:txBody>
          <a:bodyPr wrap="square" rtlCol="0">
            <a:spAutoFit/>
          </a:bodyPr>
          <a:lstStyle/>
          <a:p>
            <a:pPr algn="ctr"/>
            <a:r>
              <a:rPr lang="nl-BE" sz="1600" dirty="0" smtClean="0">
                <a:solidFill>
                  <a:schemeClr val="bg1"/>
                </a:solidFill>
              </a:rPr>
              <a:t>Woningbouw</a:t>
            </a:r>
          </a:p>
          <a:p>
            <a:pPr algn="ctr"/>
            <a:r>
              <a:rPr lang="nl-BE" sz="1600" i="1" dirty="0" smtClean="0"/>
              <a:t>Nieuwbouw</a:t>
            </a:r>
            <a:endParaRPr lang="nl-BE" sz="1400" i="1" dirty="0"/>
          </a:p>
        </p:txBody>
      </p:sp>
      <p:grpSp>
        <p:nvGrpSpPr>
          <p:cNvPr id="16" name="Group 15"/>
          <p:cNvGrpSpPr/>
          <p:nvPr/>
        </p:nvGrpSpPr>
        <p:grpSpPr>
          <a:xfrm>
            <a:off x="572759" y="2940130"/>
            <a:ext cx="2783391" cy="3004456"/>
            <a:chOff x="572759" y="3044652"/>
            <a:chExt cx="2783391" cy="3004456"/>
          </a:xfrm>
        </p:grpSpPr>
        <p:sp>
          <p:nvSpPr>
            <p:cNvPr id="17" name="Rectangle 16"/>
            <p:cNvSpPr/>
            <p:nvPr/>
          </p:nvSpPr>
          <p:spPr bwMode="auto">
            <a:xfrm>
              <a:off x="572759" y="3044652"/>
              <a:ext cx="2672861" cy="3004456"/>
            </a:xfrm>
            <a:prstGeom prst="rect">
              <a:avLst/>
            </a:prstGeom>
            <a:solidFill>
              <a:schemeClr val="bg1"/>
            </a:solid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723483" y="3135936"/>
              <a:ext cx="2632667" cy="2800767"/>
            </a:xfrm>
            <a:prstGeom prst="rect">
              <a:avLst/>
            </a:prstGeom>
            <a:noFill/>
          </p:spPr>
          <p:txBody>
            <a:bodyPr wrap="square" rtlCol="0">
              <a:spAutoFit/>
            </a:bodyPr>
            <a:lstStyle/>
            <a:p>
              <a:r>
                <a:rPr lang="nl-BE" sz="1600" dirty="0" smtClean="0">
                  <a:solidFill>
                    <a:schemeClr val="accent3"/>
                  </a:solidFill>
                </a:rPr>
                <a:t>GEBOUW</a:t>
              </a:r>
            </a:p>
            <a:p>
              <a:r>
                <a:rPr lang="nl-BE" sz="1400" dirty="0"/>
                <a:t>a</a:t>
              </a:r>
              <a:r>
                <a:rPr lang="nl-BE" sz="1400" dirty="0" smtClean="0"/>
                <a:t>anpasbaar	</a:t>
              </a:r>
              <a:r>
                <a:rPr lang="nl-BE" sz="1400" dirty="0" smtClean="0"/>
                <a:t>		</a:t>
              </a:r>
              <a:r>
                <a:rPr lang="nl-BE" sz="1100" dirty="0" smtClean="0">
                  <a:sym typeface="Webdings"/>
                </a:rPr>
                <a:t></a:t>
              </a:r>
              <a:endParaRPr lang="nl-BE" sz="1100" dirty="0"/>
            </a:p>
            <a:p>
              <a:r>
                <a:rPr lang="nl-BE" sz="1400" dirty="0" err="1"/>
                <a:t>Mutli</a:t>
              </a:r>
              <a:r>
                <a:rPr lang="nl-BE" sz="1400" dirty="0"/>
                <a:t>-inzetbaar </a:t>
              </a:r>
              <a:r>
                <a:rPr lang="nl-BE" sz="1400" dirty="0" smtClean="0"/>
                <a:t>	</a:t>
              </a:r>
              <a:r>
                <a:rPr lang="nl-BE" sz="1400" dirty="0" smtClean="0"/>
                <a:t>	</a:t>
              </a:r>
              <a:r>
                <a:rPr lang="nl-BE" sz="1100" dirty="0" smtClean="0">
                  <a:sym typeface="Webdings"/>
                </a:rPr>
                <a:t></a:t>
              </a:r>
              <a:endParaRPr lang="nl-BE" sz="1400" dirty="0"/>
            </a:p>
            <a:p>
              <a:r>
                <a:rPr lang="nl-BE" sz="1400" dirty="0" smtClean="0"/>
                <a:t>polyvalent		</a:t>
              </a:r>
              <a:r>
                <a:rPr lang="nl-BE" sz="1400" dirty="0" smtClean="0"/>
                <a:t>	</a:t>
              </a:r>
              <a:r>
                <a:rPr lang="nl-BE" sz="1100" dirty="0" smtClean="0">
                  <a:sym typeface="Webdings"/>
                </a:rPr>
                <a:t></a:t>
              </a:r>
              <a:endParaRPr lang="nl-BE" sz="1200" dirty="0"/>
            </a:p>
            <a:p>
              <a:r>
                <a:rPr lang="nl-BE" sz="1400" dirty="0" err="1"/>
                <a:t>u</a:t>
              </a:r>
              <a:r>
                <a:rPr lang="nl-BE" sz="1400" dirty="0" err="1" smtClean="0"/>
                <a:t>itbreidbaar</a:t>
              </a:r>
              <a:r>
                <a:rPr lang="nl-BE" sz="1400" dirty="0" smtClean="0"/>
                <a:t>	</a:t>
              </a:r>
              <a:r>
                <a:rPr lang="nl-BE" sz="1400" dirty="0" smtClean="0"/>
                <a:t>	</a:t>
              </a:r>
              <a:r>
                <a:rPr lang="nl-BE" sz="1100" dirty="0" smtClean="0">
                  <a:sym typeface="Webdings"/>
                </a:rPr>
                <a:t></a:t>
              </a:r>
              <a:endParaRPr lang="nl-BE" sz="1400" dirty="0" smtClean="0"/>
            </a:p>
            <a:p>
              <a:r>
                <a:rPr lang="nl-BE" sz="1400" dirty="0" smtClean="0"/>
                <a:t>drager-inbouw	</a:t>
              </a:r>
              <a:r>
                <a:rPr lang="nl-BE" sz="1400" dirty="0" smtClean="0"/>
                <a:t>	</a:t>
              </a:r>
              <a:r>
                <a:rPr lang="nl-BE" sz="1100" dirty="0" smtClean="0">
                  <a:sym typeface="Webdings"/>
                </a:rPr>
                <a:t></a:t>
              </a:r>
              <a:endParaRPr lang="nl-BE" sz="1400" dirty="0" smtClean="0"/>
            </a:p>
            <a:p>
              <a:endParaRPr lang="nl-BE" dirty="0" smtClean="0"/>
            </a:p>
            <a:p>
              <a:r>
                <a:rPr lang="nl-BE" sz="1400" dirty="0" smtClean="0">
                  <a:solidFill>
                    <a:schemeClr val="accent3"/>
                  </a:solidFill>
                </a:rPr>
                <a:t>ELEMENT / COMPONENT</a:t>
              </a:r>
            </a:p>
            <a:p>
              <a:r>
                <a:rPr lang="nl-BE" sz="1400" dirty="0"/>
                <a:t>d</a:t>
              </a:r>
              <a:r>
                <a:rPr lang="nl-BE" sz="1400" dirty="0" smtClean="0"/>
                <a:t>emonteerbaar	</a:t>
              </a:r>
              <a:r>
                <a:rPr lang="nl-BE" sz="1400" dirty="0" smtClean="0"/>
                <a:t>	</a:t>
              </a:r>
              <a:r>
                <a:rPr lang="nl-BE" sz="1100" dirty="0" smtClean="0">
                  <a:sym typeface="Webdings"/>
                </a:rPr>
                <a:t></a:t>
              </a:r>
              <a:endParaRPr lang="nl-BE" sz="1400" dirty="0" smtClean="0"/>
            </a:p>
            <a:p>
              <a:r>
                <a:rPr lang="nl-BE" sz="1400" dirty="0"/>
                <a:t>h</a:t>
              </a:r>
              <a:r>
                <a:rPr lang="nl-BE" sz="1400" dirty="0" smtClean="0"/>
                <a:t>erbruikbaar	</a:t>
              </a:r>
              <a:r>
                <a:rPr lang="nl-BE" sz="1400" dirty="0" smtClean="0"/>
                <a:t>	</a:t>
              </a:r>
              <a:r>
                <a:rPr lang="nl-BE" sz="1100" dirty="0" smtClean="0">
                  <a:sym typeface="Webdings"/>
                </a:rPr>
                <a:t></a:t>
              </a:r>
              <a:endParaRPr lang="nl-BE" sz="1400" dirty="0" smtClean="0"/>
            </a:p>
            <a:p>
              <a:r>
                <a:rPr lang="nl-BE" sz="1400" dirty="0" smtClean="0"/>
                <a:t>prefabricage	</a:t>
              </a:r>
              <a:r>
                <a:rPr lang="nl-BE" sz="1400" dirty="0" smtClean="0"/>
                <a:t>	</a:t>
              </a:r>
              <a:r>
                <a:rPr lang="nl-BE" sz="1100" dirty="0" smtClean="0">
                  <a:sym typeface="Webdings"/>
                </a:rPr>
                <a:t></a:t>
              </a:r>
              <a:endParaRPr lang="nl-BE" sz="1400" dirty="0" smtClean="0"/>
            </a:p>
            <a:p>
              <a:r>
                <a:rPr lang="nl-BE" sz="1400" dirty="0"/>
                <a:t>h</a:t>
              </a:r>
              <a:r>
                <a:rPr lang="nl-BE" sz="1400" dirty="0" smtClean="0"/>
                <a:t>ergebruikte </a:t>
              </a:r>
              <a:r>
                <a:rPr lang="nl-BE" sz="1400" dirty="0" err="1" smtClean="0"/>
                <a:t>elem</a:t>
              </a:r>
              <a:r>
                <a:rPr lang="nl-BE" sz="1400" dirty="0" smtClean="0"/>
                <a:t>.	</a:t>
              </a:r>
              <a:r>
                <a:rPr lang="nl-BE" sz="1400" dirty="0" smtClean="0">
                  <a:solidFill>
                    <a:schemeClr val="accent3"/>
                  </a:solidFill>
                  <a:sym typeface="Webdings"/>
                </a:rPr>
                <a:t></a:t>
              </a:r>
              <a:endParaRPr lang="nl-BE" sz="1200" dirty="0"/>
            </a:p>
          </p:txBody>
        </p:sp>
      </p:grpSp>
      <p:pic>
        <p:nvPicPr>
          <p:cNvPr id="13314" name="Picture 2" descr="http://www.homedesignfind.com/wp-content/uploads/2011/06/Villa_Welpeloo_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53174" y="2990370"/>
            <a:ext cx="1549845" cy="3220397"/>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www.e-genius.at/fileadmin/user_upload/innovativebaukonzepte/abb43w.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01277" y="1426152"/>
            <a:ext cx="2081698" cy="156421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homedesignfind.com/wp-content/uploads/2011/06/Villa_Welpeloo_3.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308950" y="3000418"/>
            <a:ext cx="1474937" cy="30647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muuuz.com/wp-content/uploads/2010/01/582-villa-welpeloo-2012-architects-6.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350253" y="3141095"/>
            <a:ext cx="4060023" cy="16479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www.villapalladio.nl/wp-content/uploads/2009/12/welpeloo_enschede_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580830" y="1412776"/>
            <a:ext cx="2808067" cy="157554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muuuz.com/wp-content/uploads/2010/01/582-villa-welpeloo-2012-architects-6.jp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3361978" y="4923093"/>
            <a:ext cx="4060023" cy="116543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OVAM-</a:t>
            </a:r>
            <a:r>
              <a:rPr lang="en-US" dirty="0" err="1"/>
              <a:t>studie</a:t>
            </a:r>
            <a:endParaRPr lang="en-US" dirty="0"/>
          </a:p>
        </p:txBody>
      </p:sp>
      <p:sp>
        <p:nvSpPr>
          <p:cNvPr id="23" name="Title 1"/>
          <p:cNvSpPr txBox="1">
            <a:spLocks/>
          </p:cNvSpPr>
          <p:nvPr/>
        </p:nvSpPr>
        <p:spPr bwMode="auto">
          <a:xfrm>
            <a:off x="477303" y="1310590"/>
            <a:ext cx="3089867" cy="8899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3">
                    <a:lumMod val="50000"/>
                  </a:schemeClr>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nl-BE" sz="1600" kern="0" dirty="0" smtClean="0">
                <a:solidFill>
                  <a:schemeClr val="tx1"/>
                </a:solidFill>
              </a:rPr>
              <a:t>Villa </a:t>
            </a:r>
            <a:r>
              <a:rPr lang="nl-BE" sz="1600" kern="0" dirty="0" err="1" smtClean="0">
                <a:solidFill>
                  <a:schemeClr val="tx1"/>
                </a:solidFill>
              </a:rPr>
              <a:t>Welpeloos</a:t>
            </a:r>
            <a:endParaRPr lang="nl-BE" sz="1600" kern="0" dirty="0" smtClean="0">
              <a:solidFill>
                <a:schemeClr val="tx1"/>
              </a:solidFill>
            </a:endParaRPr>
          </a:p>
          <a:p>
            <a:r>
              <a:rPr lang="nl-BE" sz="1600" b="0" i="1" kern="0" dirty="0" smtClean="0">
                <a:solidFill>
                  <a:schemeClr val="bg1">
                    <a:lumMod val="50000"/>
                  </a:schemeClr>
                </a:solidFill>
              </a:rPr>
              <a:t>Enschede (2009)</a:t>
            </a:r>
            <a:endParaRPr lang="nl-BE" sz="1600" b="0" i="1" kern="0" dirty="0">
              <a:solidFill>
                <a:schemeClr val="bg1">
                  <a:lumMod val="50000"/>
                </a:schemeClr>
              </a:solidFill>
            </a:endParaRPr>
          </a:p>
        </p:txBody>
      </p:sp>
      <p:sp>
        <p:nvSpPr>
          <p:cNvPr id="24" name="Text Placeholder 3"/>
          <p:cNvSpPr>
            <a:spLocks noGrp="1"/>
          </p:cNvSpPr>
          <p:nvPr>
            <p:ph type="body" sz="quarter" idx="11"/>
          </p:nvPr>
        </p:nvSpPr>
        <p:spPr>
          <a:xfrm>
            <a:off x="457200" y="1044457"/>
            <a:ext cx="8229600" cy="714728"/>
          </a:xfrm>
        </p:spPr>
        <p:txBody>
          <a:bodyPr/>
          <a:lstStyle/>
          <a:p>
            <a:r>
              <a:rPr lang="en-US" dirty="0" err="1" smtClean="0"/>
              <a:t>voorbeeldprojecten</a:t>
            </a:r>
            <a:r>
              <a:rPr lang="en-US" dirty="0" smtClean="0"/>
              <a:t>:</a:t>
            </a:r>
            <a:endParaRPr lang="en-US" dirty="0"/>
          </a:p>
        </p:txBody>
      </p:sp>
    </p:spTree>
    <p:extLst>
      <p:ext uri="{BB962C8B-B14F-4D97-AF65-F5344CB8AC3E}">
        <p14:creationId xmlns:p14="http://schemas.microsoft.com/office/powerpoint/2010/main" val="1363082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572759" y="2102739"/>
            <a:ext cx="2672861" cy="683288"/>
          </a:xfrm>
          <a:prstGeom prst="rect">
            <a:avLst/>
          </a:prstGeom>
          <a:solidFill>
            <a:schemeClr val="accent3"/>
          </a:solid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normAutofit/>
          </a:bodyPr>
          <a:lstStyle/>
          <a:p>
            <a:r>
              <a:rPr lang="en-US" dirty="0"/>
              <a:t>OVAM-</a:t>
            </a:r>
            <a:r>
              <a:rPr lang="en-US" dirty="0" err="1"/>
              <a:t>studie</a:t>
            </a:r>
            <a:endParaRPr lang="nl-BE" dirty="0">
              <a:solidFill>
                <a:schemeClr val="accent3"/>
              </a:solidFill>
            </a:endParaRPr>
          </a:p>
        </p:txBody>
      </p:sp>
      <p:sp>
        <p:nvSpPr>
          <p:cNvPr id="3" name="Title 1"/>
          <p:cNvSpPr txBox="1">
            <a:spLocks/>
          </p:cNvSpPr>
          <p:nvPr/>
        </p:nvSpPr>
        <p:spPr bwMode="auto">
          <a:xfrm>
            <a:off x="477303" y="1310590"/>
            <a:ext cx="3089867" cy="8899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3">
                    <a:lumMod val="50000"/>
                  </a:schemeClr>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nl-BE" sz="1600" kern="0" dirty="0" smtClean="0">
                <a:solidFill>
                  <a:schemeClr val="tx1"/>
                </a:solidFill>
              </a:rPr>
              <a:t>LOBLOLLY HOUSE</a:t>
            </a:r>
          </a:p>
          <a:p>
            <a:r>
              <a:rPr lang="nl-BE" sz="1600" b="0" i="1" kern="0" dirty="0" smtClean="0">
                <a:solidFill>
                  <a:schemeClr val="bg1">
                    <a:lumMod val="50000"/>
                  </a:schemeClr>
                </a:solidFill>
              </a:rPr>
              <a:t>Maryland (2006)</a:t>
            </a:r>
            <a:endParaRPr lang="nl-BE" sz="1600" b="0" i="1" kern="0" dirty="0">
              <a:solidFill>
                <a:schemeClr val="bg1">
                  <a:lumMod val="50000"/>
                </a:schemeClr>
              </a:solidFill>
            </a:endParaRPr>
          </a:p>
        </p:txBody>
      </p:sp>
      <p:sp>
        <p:nvSpPr>
          <p:cNvPr id="12" name="TextBox 11"/>
          <p:cNvSpPr txBox="1"/>
          <p:nvPr/>
        </p:nvSpPr>
        <p:spPr>
          <a:xfrm>
            <a:off x="703388" y="2152981"/>
            <a:ext cx="2371410" cy="584775"/>
          </a:xfrm>
          <a:prstGeom prst="rect">
            <a:avLst/>
          </a:prstGeom>
          <a:noFill/>
        </p:spPr>
        <p:txBody>
          <a:bodyPr wrap="square" rtlCol="0">
            <a:spAutoFit/>
          </a:bodyPr>
          <a:lstStyle/>
          <a:p>
            <a:pPr algn="ctr"/>
            <a:r>
              <a:rPr lang="nl-BE" sz="1600" dirty="0" smtClean="0">
                <a:solidFill>
                  <a:schemeClr val="bg1"/>
                </a:solidFill>
              </a:rPr>
              <a:t>Woningbouw</a:t>
            </a:r>
          </a:p>
          <a:p>
            <a:pPr algn="ctr"/>
            <a:r>
              <a:rPr lang="nl-BE" sz="1600" i="1" dirty="0" smtClean="0"/>
              <a:t>Nieuwbouw</a:t>
            </a:r>
            <a:endParaRPr lang="nl-BE" sz="1400" i="1" dirty="0"/>
          </a:p>
        </p:txBody>
      </p:sp>
      <p:grpSp>
        <p:nvGrpSpPr>
          <p:cNvPr id="16" name="Group 15"/>
          <p:cNvGrpSpPr/>
          <p:nvPr/>
        </p:nvGrpSpPr>
        <p:grpSpPr>
          <a:xfrm>
            <a:off x="572759" y="2916660"/>
            <a:ext cx="2783391" cy="3004456"/>
            <a:chOff x="572759" y="3044652"/>
            <a:chExt cx="2783391" cy="3004456"/>
          </a:xfrm>
        </p:grpSpPr>
        <p:sp>
          <p:nvSpPr>
            <p:cNvPr id="17" name="Rectangle 16"/>
            <p:cNvSpPr/>
            <p:nvPr/>
          </p:nvSpPr>
          <p:spPr bwMode="auto">
            <a:xfrm>
              <a:off x="572759" y="3044652"/>
              <a:ext cx="2672861" cy="3004456"/>
            </a:xfrm>
            <a:prstGeom prst="rect">
              <a:avLst/>
            </a:prstGeom>
            <a:solidFill>
              <a:schemeClr val="bg1"/>
            </a:solid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723483" y="3135936"/>
              <a:ext cx="2632667" cy="2800767"/>
            </a:xfrm>
            <a:prstGeom prst="rect">
              <a:avLst/>
            </a:prstGeom>
            <a:noFill/>
          </p:spPr>
          <p:txBody>
            <a:bodyPr wrap="square" rtlCol="0">
              <a:spAutoFit/>
            </a:bodyPr>
            <a:lstStyle/>
            <a:p>
              <a:r>
                <a:rPr lang="nl-BE" sz="1600" dirty="0" smtClean="0">
                  <a:solidFill>
                    <a:schemeClr val="accent3"/>
                  </a:solidFill>
                </a:rPr>
                <a:t>GEBOUW</a:t>
              </a:r>
            </a:p>
            <a:p>
              <a:r>
                <a:rPr lang="nl-BE" sz="1400" dirty="0"/>
                <a:t>a</a:t>
              </a:r>
              <a:r>
                <a:rPr lang="nl-BE" sz="1400" dirty="0" smtClean="0"/>
                <a:t>anpasbaar	</a:t>
              </a:r>
              <a:r>
                <a:rPr lang="nl-BE" sz="1400" dirty="0" smtClean="0"/>
                <a:t>		</a:t>
              </a:r>
              <a:r>
                <a:rPr lang="nl-BE" sz="1400" dirty="0" smtClean="0">
                  <a:solidFill>
                    <a:schemeClr val="accent3"/>
                  </a:solidFill>
                  <a:sym typeface="Webdings"/>
                </a:rPr>
                <a:t></a:t>
              </a:r>
              <a:endParaRPr lang="nl-BE" sz="1100" dirty="0"/>
            </a:p>
            <a:p>
              <a:r>
                <a:rPr lang="nl-BE" sz="1400" dirty="0" err="1"/>
                <a:t>Mutli</a:t>
              </a:r>
              <a:r>
                <a:rPr lang="nl-BE" sz="1400" dirty="0"/>
                <a:t>-inzetbaar </a:t>
              </a:r>
              <a:r>
                <a:rPr lang="nl-BE" sz="1400" dirty="0" smtClean="0"/>
                <a:t>	</a:t>
              </a:r>
              <a:r>
                <a:rPr lang="nl-BE" sz="1400" dirty="0" smtClean="0"/>
                <a:t>	</a:t>
              </a:r>
              <a:r>
                <a:rPr lang="nl-BE" sz="1100" dirty="0" smtClean="0">
                  <a:sym typeface="Webdings"/>
                </a:rPr>
                <a:t></a:t>
              </a:r>
              <a:endParaRPr lang="nl-BE" sz="1400" dirty="0"/>
            </a:p>
            <a:p>
              <a:r>
                <a:rPr lang="nl-BE" sz="1400" dirty="0" smtClean="0"/>
                <a:t>polyvalent		</a:t>
              </a:r>
              <a:r>
                <a:rPr lang="nl-BE" sz="1400" dirty="0" smtClean="0"/>
                <a:t>	</a:t>
              </a:r>
              <a:r>
                <a:rPr lang="nl-BE" sz="1100" dirty="0" smtClean="0">
                  <a:sym typeface="Webdings"/>
                </a:rPr>
                <a:t></a:t>
              </a:r>
              <a:endParaRPr lang="nl-BE" sz="1200" dirty="0"/>
            </a:p>
            <a:p>
              <a:r>
                <a:rPr lang="nl-BE" sz="1400" dirty="0" err="1"/>
                <a:t>u</a:t>
              </a:r>
              <a:r>
                <a:rPr lang="nl-BE" sz="1400" dirty="0" err="1" smtClean="0"/>
                <a:t>itbreidbaar</a:t>
              </a:r>
              <a:r>
                <a:rPr lang="nl-BE" sz="1400" dirty="0" smtClean="0"/>
                <a:t>	</a:t>
              </a:r>
              <a:r>
                <a:rPr lang="nl-BE" sz="1400" dirty="0" smtClean="0"/>
                <a:t>	</a:t>
              </a:r>
              <a:r>
                <a:rPr lang="nl-BE" sz="1400" dirty="0" smtClean="0">
                  <a:solidFill>
                    <a:schemeClr val="accent3"/>
                  </a:solidFill>
                  <a:sym typeface="Webdings"/>
                </a:rPr>
                <a:t></a:t>
              </a:r>
              <a:endParaRPr lang="nl-BE" sz="1400" dirty="0" smtClean="0"/>
            </a:p>
            <a:p>
              <a:r>
                <a:rPr lang="nl-BE" sz="1400" dirty="0" smtClean="0"/>
                <a:t>drager-inbouw	</a:t>
              </a:r>
              <a:r>
                <a:rPr lang="nl-BE" sz="1400" dirty="0" smtClean="0"/>
                <a:t>	</a:t>
              </a:r>
              <a:r>
                <a:rPr lang="nl-BE" sz="1100" dirty="0" smtClean="0">
                  <a:sym typeface="Webdings"/>
                </a:rPr>
                <a:t></a:t>
              </a:r>
              <a:endParaRPr lang="nl-BE" sz="1400" dirty="0" smtClean="0"/>
            </a:p>
            <a:p>
              <a:endParaRPr lang="nl-BE" dirty="0" smtClean="0"/>
            </a:p>
            <a:p>
              <a:r>
                <a:rPr lang="nl-BE" sz="1400" dirty="0" smtClean="0">
                  <a:solidFill>
                    <a:schemeClr val="accent3"/>
                  </a:solidFill>
                </a:rPr>
                <a:t>ELEMENT / COMPONENT</a:t>
              </a:r>
            </a:p>
            <a:p>
              <a:r>
                <a:rPr lang="nl-BE" sz="1400" dirty="0"/>
                <a:t>d</a:t>
              </a:r>
              <a:r>
                <a:rPr lang="nl-BE" sz="1400" dirty="0" smtClean="0"/>
                <a:t>emonteerbaar	</a:t>
              </a:r>
              <a:r>
                <a:rPr lang="nl-BE" sz="1400" dirty="0" smtClean="0"/>
                <a:t>	</a:t>
              </a:r>
              <a:r>
                <a:rPr lang="nl-BE" sz="1400" dirty="0" smtClean="0">
                  <a:solidFill>
                    <a:schemeClr val="accent3"/>
                  </a:solidFill>
                  <a:sym typeface="Webdings"/>
                </a:rPr>
                <a:t></a:t>
              </a:r>
              <a:endParaRPr lang="nl-BE" sz="1400" dirty="0" smtClean="0"/>
            </a:p>
            <a:p>
              <a:r>
                <a:rPr lang="nl-BE" sz="1400" dirty="0"/>
                <a:t>h</a:t>
              </a:r>
              <a:r>
                <a:rPr lang="nl-BE" sz="1400" dirty="0" smtClean="0"/>
                <a:t>erbruikbaar	</a:t>
              </a:r>
              <a:r>
                <a:rPr lang="nl-BE" sz="1400" dirty="0" smtClean="0"/>
                <a:t>	</a:t>
              </a:r>
              <a:r>
                <a:rPr lang="nl-BE" sz="1400" dirty="0" smtClean="0">
                  <a:solidFill>
                    <a:schemeClr val="accent3"/>
                  </a:solidFill>
                  <a:sym typeface="Webdings"/>
                </a:rPr>
                <a:t></a:t>
              </a:r>
              <a:endParaRPr lang="nl-BE" sz="1400" dirty="0" smtClean="0"/>
            </a:p>
            <a:p>
              <a:r>
                <a:rPr lang="nl-BE" sz="1400" dirty="0" smtClean="0"/>
                <a:t>prefabricage	</a:t>
              </a:r>
              <a:r>
                <a:rPr lang="nl-BE" sz="1400" dirty="0" smtClean="0"/>
                <a:t>	</a:t>
              </a:r>
              <a:r>
                <a:rPr lang="nl-BE" sz="1400" dirty="0" smtClean="0">
                  <a:solidFill>
                    <a:schemeClr val="accent3"/>
                  </a:solidFill>
                  <a:sym typeface="Webdings"/>
                </a:rPr>
                <a:t></a:t>
              </a:r>
              <a:endParaRPr lang="nl-BE" sz="1400" dirty="0" smtClean="0"/>
            </a:p>
            <a:p>
              <a:r>
                <a:rPr lang="nl-BE" sz="1400" dirty="0"/>
                <a:t>h</a:t>
              </a:r>
              <a:r>
                <a:rPr lang="nl-BE" sz="1400" dirty="0" smtClean="0"/>
                <a:t>ergebruikte </a:t>
              </a:r>
              <a:r>
                <a:rPr lang="nl-BE" sz="1400" dirty="0" err="1" smtClean="0"/>
                <a:t>elem</a:t>
              </a:r>
              <a:r>
                <a:rPr lang="nl-BE" sz="1400" dirty="0" smtClean="0"/>
                <a:t>.	</a:t>
              </a:r>
              <a:r>
                <a:rPr lang="nl-BE" sz="1100" dirty="0" smtClean="0">
                  <a:sym typeface="Webdings"/>
                </a:rPr>
                <a:t></a:t>
              </a:r>
              <a:endParaRPr lang="nl-BE" sz="1200" dirty="0"/>
            </a:p>
          </p:txBody>
        </p:sp>
      </p:grpSp>
      <p:pic>
        <p:nvPicPr>
          <p:cNvPr id="10" name="Picture 9" descr="loblolly 01 528x397 Loblolly House / Kieran Timberlake"/>
          <p:cNvPicPr/>
          <p:nvPr/>
        </p:nvPicPr>
        <p:blipFill rotWithShape="1">
          <a:blip r:embed="rId3" cstate="email">
            <a:extLst>
              <a:ext uri="{28A0092B-C50C-407E-A947-70E740481C1C}">
                <a14:useLocalDpi xmlns:a14="http://schemas.microsoft.com/office/drawing/2010/main"/>
              </a:ext>
            </a:extLst>
          </a:blip>
          <a:srcRect/>
          <a:stretch/>
        </p:blipFill>
        <p:spPr bwMode="auto">
          <a:xfrm>
            <a:off x="3525642" y="1926385"/>
            <a:ext cx="2508250" cy="1683607"/>
          </a:xfrm>
          <a:prstGeom prst="rect">
            <a:avLst/>
          </a:prstGeom>
          <a:noFill/>
          <a:ln>
            <a:noFill/>
          </a:ln>
          <a:extLst>
            <a:ext uri="{53640926-AAD7-44D8-BBD7-CCE9431645EC}">
              <a14:shadowObscured xmlns:a14="http://schemas.microsoft.com/office/drawing/2010/main"/>
            </a:ext>
          </a:extLst>
        </p:spPr>
      </p:pic>
      <p:pic>
        <p:nvPicPr>
          <p:cNvPr id="11" name="Picture 10" descr="http://media.treehugger.com/assets/images/2011/10/loblolly20house20arch20record.jpg"/>
          <p:cNvPicPr/>
          <p:nvPr/>
        </p:nvPicPr>
        <p:blipFill rotWithShape="1">
          <a:blip r:embed="rId4" cstate="email">
            <a:extLst>
              <a:ext uri="{28A0092B-C50C-407E-A947-70E740481C1C}">
                <a14:useLocalDpi xmlns:a14="http://schemas.microsoft.com/office/drawing/2010/main"/>
              </a:ext>
            </a:extLst>
          </a:blip>
          <a:srcRect/>
          <a:stretch/>
        </p:blipFill>
        <p:spPr bwMode="auto">
          <a:xfrm>
            <a:off x="3589236" y="3780817"/>
            <a:ext cx="2968419" cy="2113838"/>
          </a:xfrm>
          <a:prstGeom prst="rect">
            <a:avLst/>
          </a:prstGeom>
          <a:noFill/>
          <a:ln>
            <a:noFill/>
          </a:ln>
          <a:extLst>
            <a:ext uri="{53640926-AAD7-44D8-BBD7-CCE9431645EC}">
              <a14:shadowObscured xmlns:a14="http://schemas.microsoft.com/office/drawing/2010/main"/>
            </a:ext>
          </a:extLst>
        </p:spPr>
      </p:pic>
      <p:pic>
        <p:nvPicPr>
          <p:cNvPr id="8196" name="Picture 4" descr="http://archrecord.construction.com/resources/images/0611edit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78376" y="1700808"/>
            <a:ext cx="2841035" cy="202423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archrecord.construction.com/resources/images/0611edit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02250" y="3695899"/>
            <a:ext cx="1998191" cy="2178029"/>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3"/>
          <p:cNvSpPr>
            <a:spLocks noGrp="1"/>
          </p:cNvSpPr>
          <p:nvPr>
            <p:ph type="body" sz="quarter" idx="11"/>
          </p:nvPr>
        </p:nvSpPr>
        <p:spPr>
          <a:xfrm>
            <a:off x="457200" y="1044457"/>
            <a:ext cx="8229600" cy="714728"/>
          </a:xfrm>
        </p:spPr>
        <p:txBody>
          <a:bodyPr/>
          <a:lstStyle/>
          <a:p>
            <a:r>
              <a:rPr lang="en-US" dirty="0" err="1" smtClean="0"/>
              <a:t>voorbeeldprojecten</a:t>
            </a:r>
            <a:r>
              <a:rPr lang="en-US" dirty="0" smtClean="0"/>
              <a:t>:</a:t>
            </a:r>
            <a:endParaRPr lang="en-US" dirty="0"/>
          </a:p>
        </p:txBody>
      </p:sp>
    </p:spTree>
    <p:extLst>
      <p:ext uri="{BB962C8B-B14F-4D97-AF65-F5344CB8AC3E}">
        <p14:creationId xmlns:p14="http://schemas.microsoft.com/office/powerpoint/2010/main" val="2527960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14" descr="http://bvbarchitects.com/wp-content/themes/BVB-Architects-Theme/scripts/timthumb.php?src=http://bvbarchitects.com/wp-content/uploads/2000/01/V0312BSB-T-IsometryWithText.jpg&amp;zc=2&amp;w=1200&amp;h=670"/>
          <p:cNvPicPr/>
          <p:nvPr/>
        </p:nvPicPr>
        <p:blipFill rotWithShape="1">
          <a:blip r:embed="rId3" cstate="email">
            <a:extLst>
              <a:ext uri="{28A0092B-C50C-407E-A947-70E740481C1C}">
                <a14:useLocalDpi xmlns:a14="http://schemas.microsoft.com/office/drawing/2010/main"/>
              </a:ext>
            </a:extLst>
          </a:blip>
          <a:srcRect/>
          <a:stretch/>
        </p:blipFill>
        <p:spPr bwMode="auto">
          <a:xfrm>
            <a:off x="3376243" y="3477589"/>
            <a:ext cx="2662815" cy="2413170"/>
          </a:xfrm>
          <a:prstGeom prst="rect">
            <a:avLst/>
          </a:prstGeom>
          <a:noFill/>
          <a:ln>
            <a:noFill/>
          </a:ln>
          <a:extLst>
            <a:ext uri="{53640926-AAD7-44D8-BBD7-CCE9431645EC}">
              <a14:shadowObscured xmlns:a14="http://schemas.microsoft.com/office/drawing/2010/main"/>
            </a:ext>
          </a:extLst>
        </p:spPr>
      </p:pic>
      <p:pic>
        <p:nvPicPr>
          <p:cNvPr id="3076" name="Picture 4" descr="BSBO 'De Bloesem' Sint-Truiden plan van gelijkvloers (vergrote weergave in fotogalerij)"/>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30035" y="1039752"/>
            <a:ext cx="2433581" cy="280904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bwMode="auto">
          <a:xfrm>
            <a:off x="572759" y="2094994"/>
            <a:ext cx="2672861" cy="683288"/>
          </a:xfrm>
          <a:prstGeom prst="rect">
            <a:avLst/>
          </a:prstGeom>
          <a:solidFill>
            <a:schemeClr val="accent3"/>
          </a:solid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charset="0"/>
            </a:endParaRPr>
          </a:p>
        </p:txBody>
      </p:sp>
      <p:sp>
        <p:nvSpPr>
          <p:cNvPr id="3" name="Title 1"/>
          <p:cNvSpPr txBox="1">
            <a:spLocks/>
          </p:cNvSpPr>
          <p:nvPr/>
        </p:nvSpPr>
        <p:spPr bwMode="auto">
          <a:xfrm>
            <a:off x="477303" y="1174853"/>
            <a:ext cx="3089867" cy="8899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3">
                    <a:lumMod val="50000"/>
                  </a:schemeClr>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nl-BE" sz="1600" kern="0" dirty="0" smtClean="0">
                <a:solidFill>
                  <a:schemeClr val="tx1"/>
                </a:solidFill>
              </a:rPr>
              <a:t>De Bloesem</a:t>
            </a:r>
          </a:p>
          <a:p>
            <a:r>
              <a:rPr lang="nl-BE" sz="1600" b="0" i="1" kern="0" dirty="0" smtClean="0">
                <a:solidFill>
                  <a:schemeClr val="bg1">
                    <a:lumMod val="50000"/>
                  </a:schemeClr>
                </a:solidFill>
              </a:rPr>
              <a:t>Sint-Truiden (2006)</a:t>
            </a:r>
            <a:endParaRPr lang="nl-BE" sz="1600" b="0" i="1" kern="0" dirty="0">
              <a:solidFill>
                <a:schemeClr val="bg1">
                  <a:lumMod val="50000"/>
                </a:schemeClr>
              </a:solidFill>
            </a:endParaRPr>
          </a:p>
        </p:txBody>
      </p:sp>
      <p:sp>
        <p:nvSpPr>
          <p:cNvPr id="12" name="TextBox 11"/>
          <p:cNvSpPr txBox="1"/>
          <p:nvPr/>
        </p:nvSpPr>
        <p:spPr>
          <a:xfrm>
            <a:off x="703388" y="2145236"/>
            <a:ext cx="2371410" cy="584775"/>
          </a:xfrm>
          <a:prstGeom prst="rect">
            <a:avLst/>
          </a:prstGeom>
          <a:noFill/>
        </p:spPr>
        <p:txBody>
          <a:bodyPr wrap="square" rtlCol="0">
            <a:spAutoFit/>
          </a:bodyPr>
          <a:lstStyle/>
          <a:p>
            <a:pPr algn="ctr"/>
            <a:r>
              <a:rPr lang="nl-BE" sz="1600" dirty="0" smtClean="0">
                <a:solidFill>
                  <a:schemeClr val="bg1"/>
                </a:solidFill>
              </a:rPr>
              <a:t>Scholenbouw</a:t>
            </a:r>
          </a:p>
          <a:p>
            <a:pPr algn="ctr"/>
            <a:r>
              <a:rPr lang="nl-BE" sz="1600" i="1" dirty="0" smtClean="0"/>
              <a:t>Nieuwbouw</a:t>
            </a:r>
            <a:endParaRPr lang="nl-BE" sz="1400" i="1" dirty="0"/>
          </a:p>
        </p:txBody>
      </p:sp>
      <p:pic>
        <p:nvPicPr>
          <p:cNvPr id="3074" name="Picture 2" descr="BSBO 'De Bloesem' Sint-Truiden zicht op gebouw in zijn groene omgeving (vergrote weergave in fotogalerij)"/>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582065" y="1445822"/>
            <a:ext cx="2999605" cy="187507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SBO 'De Bloesem' Sint-Truiden gang (vergrote weergave in fotogalerij)"/>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98624" y="3853458"/>
            <a:ext cx="2392717" cy="190254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572759" y="2908915"/>
            <a:ext cx="2783391" cy="3004456"/>
            <a:chOff x="572759" y="3044652"/>
            <a:chExt cx="2783391" cy="3004456"/>
          </a:xfrm>
        </p:grpSpPr>
        <p:sp>
          <p:nvSpPr>
            <p:cNvPr id="19" name="Rectangle 18"/>
            <p:cNvSpPr/>
            <p:nvPr/>
          </p:nvSpPr>
          <p:spPr bwMode="auto">
            <a:xfrm>
              <a:off x="572759" y="3044652"/>
              <a:ext cx="2672861" cy="3004456"/>
            </a:xfrm>
            <a:prstGeom prst="rect">
              <a:avLst/>
            </a:prstGeom>
            <a:solidFill>
              <a:schemeClr val="bg1"/>
            </a:solid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723483" y="3135936"/>
              <a:ext cx="2632667" cy="2800767"/>
            </a:xfrm>
            <a:prstGeom prst="rect">
              <a:avLst/>
            </a:prstGeom>
            <a:noFill/>
          </p:spPr>
          <p:txBody>
            <a:bodyPr wrap="square" rtlCol="0">
              <a:spAutoFit/>
            </a:bodyPr>
            <a:lstStyle/>
            <a:p>
              <a:r>
                <a:rPr lang="nl-BE" sz="1600" dirty="0" smtClean="0">
                  <a:solidFill>
                    <a:schemeClr val="accent3"/>
                  </a:solidFill>
                </a:rPr>
                <a:t>GEBOUW</a:t>
              </a:r>
            </a:p>
            <a:p>
              <a:r>
                <a:rPr lang="nl-BE" sz="1400" dirty="0" smtClean="0"/>
                <a:t>Aanpasbaar		</a:t>
              </a:r>
              <a:r>
                <a:rPr lang="nl-BE" sz="1400" dirty="0" smtClean="0">
                  <a:solidFill>
                    <a:srgbClr val="67AF3E"/>
                  </a:solidFill>
                  <a:sym typeface="Webdings"/>
                </a:rPr>
                <a:t></a:t>
              </a:r>
              <a:endParaRPr lang="nl-BE" sz="1100" dirty="0"/>
            </a:p>
            <a:p>
              <a:r>
                <a:rPr lang="nl-BE" sz="1400" dirty="0" err="1"/>
                <a:t>Mutli</a:t>
              </a:r>
              <a:r>
                <a:rPr lang="nl-BE" sz="1400" dirty="0"/>
                <a:t>-inzetbaar </a:t>
              </a:r>
              <a:r>
                <a:rPr lang="nl-BE" sz="1400" dirty="0" smtClean="0"/>
                <a:t>	</a:t>
              </a:r>
              <a:r>
                <a:rPr lang="nl-BE" sz="1400" dirty="0" smtClean="0"/>
                <a:t>	</a:t>
              </a:r>
              <a:r>
                <a:rPr lang="nl-BE" sz="1100" dirty="0" smtClean="0">
                  <a:sym typeface="Webdings"/>
                </a:rPr>
                <a:t></a:t>
              </a:r>
              <a:endParaRPr lang="nl-BE" sz="1400" dirty="0"/>
            </a:p>
            <a:p>
              <a:r>
                <a:rPr lang="nl-BE" sz="1400" dirty="0" smtClean="0"/>
                <a:t>polyvalent		</a:t>
              </a:r>
              <a:r>
                <a:rPr lang="nl-BE" sz="1400" dirty="0" smtClean="0"/>
                <a:t>	</a:t>
              </a:r>
              <a:r>
                <a:rPr lang="nl-BE" sz="1100" dirty="0" smtClean="0">
                  <a:sym typeface="Webdings"/>
                </a:rPr>
                <a:t></a:t>
              </a:r>
              <a:endParaRPr lang="nl-BE" sz="1200" dirty="0"/>
            </a:p>
            <a:p>
              <a:r>
                <a:rPr lang="nl-BE" sz="1400" dirty="0" err="1"/>
                <a:t>u</a:t>
              </a:r>
              <a:r>
                <a:rPr lang="nl-BE" sz="1400" dirty="0" err="1" smtClean="0"/>
                <a:t>itbreidbaar</a:t>
              </a:r>
              <a:r>
                <a:rPr lang="nl-BE" sz="1400" dirty="0" smtClean="0"/>
                <a:t>	</a:t>
              </a:r>
              <a:r>
                <a:rPr lang="nl-BE" sz="1400" dirty="0" smtClean="0"/>
                <a:t>	</a:t>
              </a:r>
              <a:r>
                <a:rPr lang="nl-BE" sz="1400" dirty="0" smtClean="0">
                  <a:solidFill>
                    <a:schemeClr val="accent3"/>
                  </a:solidFill>
                  <a:sym typeface="Webdings"/>
                </a:rPr>
                <a:t></a:t>
              </a:r>
              <a:endParaRPr lang="nl-BE" sz="1400" dirty="0" smtClean="0"/>
            </a:p>
            <a:p>
              <a:r>
                <a:rPr lang="nl-BE" sz="1400" dirty="0" smtClean="0"/>
                <a:t>drager-inbouw	</a:t>
              </a:r>
              <a:r>
                <a:rPr lang="nl-BE" sz="1400" dirty="0" smtClean="0"/>
                <a:t>	</a:t>
              </a:r>
              <a:r>
                <a:rPr lang="nl-BE" sz="1100" dirty="0" smtClean="0">
                  <a:sym typeface="Webdings"/>
                </a:rPr>
                <a:t></a:t>
              </a:r>
              <a:endParaRPr lang="nl-BE" sz="1400" dirty="0" smtClean="0"/>
            </a:p>
            <a:p>
              <a:endParaRPr lang="nl-BE" dirty="0" smtClean="0"/>
            </a:p>
            <a:p>
              <a:r>
                <a:rPr lang="nl-BE" sz="1400" dirty="0" smtClean="0">
                  <a:solidFill>
                    <a:schemeClr val="accent3"/>
                  </a:solidFill>
                </a:rPr>
                <a:t>ELEMENT / COMPONENT</a:t>
              </a:r>
            </a:p>
            <a:p>
              <a:r>
                <a:rPr lang="nl-BE" sz="1400" dirty="0"/>
                <a:t>d</a:t>
              </a:r>
              <a:r>
                <a:rPr lang="nl-BE" sz="1400" dirty="0" smtClean="0"/>
                <a:t>emonteerbaar	</a:t>
              </a:r>
              <a:r>
                <a:rPr lang="nl-BE" sz="1400" dirty="0" smtClean="0"/>
                <a:t>	</a:t>
              </a:r>
              <a:r>
                <a:rPr lang="nl-BE" sz="1100" dirty="0" smtClean="0">
                  <a:sym typeface="Webdings"/>
                </a:rPr>
                <a:t></a:t>
              </a:r>
              <a:endParaRPr lang="nl-BE" sz="1400" dirty="0" smtClean="0"/>
            </a:p>
            <a:p>
              <a:r>
                <a:rPr lang="nl-BE" sz="1400" dirty="0"/>
                <a:t>h</a:t>
              </a:r>
              <a:r>
                <a:rPr lang="nl-BE" sz="1400" dirty="0" smtClean="0"/>
                <a:t>erbruikbaar	</a:t>
              </a:r>
              <a:r>
                <a:rPr lang="nl-BE" sz="1400" dirty="0" smtClean="0"/>
                <a:t>	</a:t>
              </a:r>
              <a:r>
                <a:rPr lang="nl-BE" sz="1100" dirty="0" smtClean="0">
                  <a:sym typeface="Webdings"/>
                </a:rPr>
                <a:t></a:t>
              </a:r>
              <a:endParaRPr lang="nl-BE" sz="1400" dirty="0" smtClean="0"/>
            </a:p>
            <a:p>
              <a:r>
                <a:rPr lang="nl-BE" sz="1400" dirty="0" smtClean="0"/>
                <a:t>prefabricage	</a:t>
              </a:r>
              <a:r>
                <a:rPr lang="nl-BE" sz="1400" dirty="0" smtClean="0"/>
                <a:t>	</a:t>
              </a:r>
              <a:r>
                <a:rPr lang="nl-BE" sz="1100" dirty="0" smtClean="0">
                  <a:sym typeface="Webdings"/>
                </a:rPr>
                <a:t></a:t>
              </a:r>
              <a:endParaRPr lang="nl-BE" sz="1400" dirty="0" smtClean="0"/>
            </a:p>
            <a:p>
              <a:r>
                <a:rPr lang="nl-BE" sz="1400" dirty="0"/>
                <a:t>h</a:t>
              </a:r>
              <a:r>
                <a:rPr lang="nl-BE" sz="1400" dirty="0" smtClean="0"/>
                <a:t>ergebruikte </a:t>
              </a:r>
              <a:r>
                <a:rPr lang="nl-BE" sz="1400" dirty="0" err="1" smtClean="0"/>
                <a:t>elem</a:t>
              </a:r>
              <a:r>
                <a:rPr lang="nl-BE" sz="1400" dirty="0" smtClean="0"/>
                <a:t>.	</a:t>
              </a:r>
              <a:r>
                <a:rPr lang="nl-BE" sz="1100" dirty="0" smtClean="0">
                  <a:sym typeface="Webdings"/>
                </a:rPr>
                <a:t></a:t>
              </a:r>
              <a:endParaRPr lang="nl-BE" sz="1200" dirty="0"/>
            </a:p>
          </p:txBody>
        </p:sp>
      </p:grpSp>
      <p:sp>
        <p:nvSpPr>
          <p:cNvPr id="5" name="Title 4"/>
          <p:cNvSpPr>
            <a:spLocks noGrp="1"/>
          </p:cNvSpPr>
          <p:nvPr>
            <p:ph type="title"/>
          </p:nvPr>
        </p:nvSpPr>
        <p:spPr/>
        <p:txBody>
          <a:bodyPr/>
          <a:lstStyle/>
          <a:p>
            <a:r>
              <a:rPr lang="en-US" dirty="0"/>
              <a:t>OVAM-</a:t>
            </a:r>
            <a:r>
              <a:rPr lang="en-US" dirty="0" err="1"/>
              <a:t>studie</a:t>
            </a:r>
            <a:endParaRPr lang="en-US" dirty="0"/>
          </a:p>
        </p:txBody>
      </p:sp>
      <p:sp>
        <p:nvSpPr>
          <p:cNvPr id="17" name="Text Placeholder 3"/>
          <p:cNvSpPr>
            <a:spLocks noGrp="1"/>
          </p:cNvSpPr>
          <p:nvPr>
            <p:ph type="body" sz="quarter" idx="11"/>
          </p:nvPr>
        </p:nvSpPr>
        <p:spPr>
          <a:xfrm>
            <a:off x="457200" y="1044457"/>
            <a:ext cx="8229600" cy="714728"/>
          </a:xfrm>
        </p:spPr>
        <p:txBody>
          <a:bodyPr/>
          <a:lstStyle/>
          <a:p>
            <a:r>
              <a:rPr lang="en-US" dirty="0" err="1" smtClean="0"/>
              <a:t>voorbeeldprojecten</a:t>
            </a:r>
            <a:r>
              <a:rPr lang="en-US" dirty="0" smtClean="0"/>
              <a:t>:</a:t>
            </a:r>
            <a:endParaRPr lang="en-US" dirty="0"/>
          </a:p>
        </p:txBody>
      </p:sp>
    </p:spTree>
    <p:extLst>
      <p:ext uri="{BB962C8B-B14F-4D97-AF65-F5344CB8AC3E}">
        <p14:creationId xmlns:p14="http://schemas.microsoft.com/office/powerpoint/2010/main" val="296983853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572759" y="2094994"/>
            <a:ext cx="2672861" cy="683288"/>
          </a:xfrm>
          <a:prstGeom prst="rect">
            <a:avLst/>
          </a:prstGeom>
          <a:solidFill>
            <a:schemeClr val="accent3"/>
          </a:solid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charset="0"/>
            </a:endParaRPr>
          </a:p>
        </p:txBody>
      </p:sp>
      <p:sp>
        <p:nvSpPr>
          <p:cNvPr id="3" name="Title 1"/>
          <p:cNvSpPr txBox="1">
            <a:spLocks/>
          </p:cNvSpPr>
          <p:nvPr/>
        </p:nvSpPr>
        <p:spPr bwMode="auto">
          <a:xfrm>
            <a:off x="477303" y="1174853"/>
            <a:ext cx="3089867" cy="8899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3">
                    <a:lumMod val="50000"/>
                  </a:schemeClr>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nl-BE" sz="1600" kern="0" dirty="0" smtClean="0">
                <a:solidFill>
                  <a:schemeClr val="tx1"/>
                </a:solidFill>
              </a:rPr>
              <a:t>LLEXX</a:t>
            </a:r>
          </a:p>
          <a:p>
            <a:r>
              <a:rPr lang="nl-BE" sz="1600" b="0" i="1" kern="0" dirty="0" err="1" smtClean="0">
                <a:solidFill>
                  <a:schemeClr val="bg1">
                    <a:lumMod val="50000"/>
                  </a:schemeClr>
                </a:solidFill>
              </a:rPr>
              <a:t>Wijnegem</a:t>
            </a:r>
            <a:r>
              <a:rPr lang="nl-BE" sz="1600" b="0" i="1" kern="0" dirty="0" smtClean="0">
                <a:solidFill>
                  <a:schemeClr val="bg1">
                    <a:lumMod val="50000"/>
                  </a:schemeClr>
                </a:solidFill>
              </a:rPr>
              <a:t> (2013)</a:t>
            </a:r>
            <a:endParaRPr lang="nl-BE" sz="1600" b="0" i="1" kern="0" dirty="0">
              <a:solidFill>
                <a:schemeClr val="bg1">
                  <a:lumMod val="50000"/>
                </a:schemeClr>
              </a:solidFill>
            </a:endParaRPr>
          </a:p>
        </p:txBody>
      </p:sp>
      <p:sp>
        <p:nvSpPr>
          <p:cNvPr id="12" name="TextBox 11"/>
          <p:cNvSpPr txBox="1"/>
          <p:nvPr/>
        </p:nvSpPr>
        <p:spPr>
          <a:xfrm>
            <a:off x="703388" y="2145236"/>
            <a:ext cx="2371410" cy="584775"/>
          </a:xfrm>
          <a:prstGeom prst="rect">
            <a:avLst/>
          </a:prstGeom>
          <a:noFill/>
        </p:spPr>
        <p:txBody>
          <a:bodyPr wrap="square" rtlCol="0">
            <a:spAutoFit/>
          </a:bodyPr>
          <a:lstStyle/>
          <a:p>
            <a:pPr algn="ctr"/>
            <a:r>
              <a:rPr lang="nl-BE" sz="1600" dirty="0" smtClean="0">
                <a:solidFill>
                  <a:schemeClr val="bg1"/>
                </a:solidFill>
              </a:rPr>
              <a:t>Scholenbouw</a:t>
            </a:r>
          </a:p>
          <a:p>
            <a:pPr algn="ctr"/>
            <a:r>
              <a:rPr lang="nl-BE" sz="1600" i="1" dirty="0" smtClean="0"/>
              <a:t>Nieuwbouw</a:t>
            </a:r>
            <a:endParaRPr lang="nl-BE" sz="1400" i="1" dirty="0"/>
          </a:p>
        </p:txBody>
      </p:sp>
      <p:grpSp>
        <p:nvGrpSpPr>
          <p:cNvPr id="16" name="Group 15"/>
          <p:cNvGrpSpPr/>
          <p:nvPr/>
        </p:nvGrpSpPr>
        <p:grpSpPr>
          <a:xfrm>
            <a:off x="572759" y="2908915"/>
            <a:ext cx="2783391" cy="3004456"/>
            <a:chOff x="572759" y="3044652"/>
            <a:chExt cx="2783391" cy="3004456"/>
          </a:xfrm>
        </p:grpSpPr>
        <p:sp>
          <p:nvSpPr>
            <p:cNvPr id="17" name="Rectangle 16"/>
            <p:cNvSpPr/>
            <p:nvPr/>
          </p:nvSpPr>
          <p:spPr bwMode="auto">
            <a:xfrm>
              <a:off x="572759" y="3044652"/>
              <a:ext cx="2672861" cy="3004456"/>
            </a:xfrm>
            <a:prstGeom prst="rect">
              <a:avLst/>
            </a:prstGeom>
            <a:solidFill>
              <a:schemeClr val="bg1"/>
            </a:solid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723483" y="3135936"/>
              <a:ext cx="2632667" cy="2769989"/>
            </a:xfrm>
            <a:prstGeom prst="rect">
              <a:avLst/>
            </a:prstGeom>
            <a:noFill/>
          </p:spPr>
          <p:txBody>
            <a:bodyPr wrap="square" rtlCol="0">
              <a:spAutoFit/>
            </a:bodyPr>
            <a:lstStyle/>
            <a:p>
              <a:r>
                <a:rPr lang="nl-BE" sz="1600" dirty="0" smtClean="0">
                  <a:solidFill>
                    <a:schemeClr val="accent3"/>
                  </a:solidFill>
                </a:rPr>
                <a:t>GEBOUW</a:t>
              </a:r>
            </a:p>
            <a:p>
              <a:r>
                <a:rPr lang="nl-BE" sz="1400" dirty="0"/>
                <a:t>a</a:t>
              </a:r>
              <a:r>
                <a:rPr lang="nl-BE" sz="1400" dirty="0" smtClean="0"/>
                <a:t>anpasbaar	</a:t>
              </a:r>
              <a:r>
                <a:rPr lang="nl-BE" sz="1400" dirty="0" smtClean="0"/>
                <a:t>		</a:t>
              </a:r>
              <a:r>
                <a:rPr lang="nl-BE" sz="1200" b="1" dirty="0" smtClean="0">
                  <a:solidFill>
                    <a:schemeClr val="accent3"/>
                  </a:solidFill>
                  <a:sym typeface="Webdings"/>
                </a:rPr>
                <a:t></a:t>
              </a:r>
              <a:endParaRPr lang="nl-BE" sz="1100" b="1" dirty="0"/>
            </a:p>
            <a:p>
              <a:r>
                <a:rPr lang="nl-BE" sz="1400" dirty="0" err="1"/>
                <a:t>Mutli</a:t>
              </a:r>
              <a:r>
                <a:rPr lang="nl-BE" sz="1400" dirty="0"/>
                <a:t>-inzetbaar </a:t>
              </a:r>
              <a:r>
                <a:rPr lang="nl-BE" sz="1400" dirty="0" smtClean="0"/>
                <a:t>	</a:t>
              </a:r>
              <a:r>
                <a:rPr lang="nl-BE" sz="1400" dirty="0" smtClean="0"/>
                <a:t>	</a:t>
              </a:r>
              <a:r>
                <a:rPr lang="nl-BE" sz="1200" b="1" dirty="0" smtClean="0">
                  <a:solidFill>
                    <a:schemeClr val="accent3"/>
                  </a:solidFill>
                  <a:sym typeface="Webdings"/>
                </a:rPr>
                <a:t></a:t>
              </a:r>
              <a:endParaRPr lang="nl-BE" sz="1100" b="1" dirty="0"/>
            </a:p>
            <a:p>
              <a:r>
                <a:rPr lang="nl-BE" sz="1400" dirty="0" smtClean="0"/>
                <a:t>polyvalent		</a:t>
              </a:r>
              <a:r>
                <a:rPr lang="nl-BE" sz="1400" dirty="0" smtClean="0"/>
                <a:t>	</a:t>
              </a:r>
              <a:r>
                <a:rPr lang="nl-BE" sz="1100" dirty="0" smtClean="0">
                  <a:sym typeface="Webdings"/>
                </a:rPr>
                <a:t></a:t>
              </a:r>
              <a:endParaRPr lang="nl-BE" sz="1200" dirty="0"/>
            </a:p>
            <a:p>
              <a:r>
                <a:rPr lang="nl-BE" sz="1400" dirty="0" err="1"/>
                <a:t>u</a:t>
              </a:r>
              <a:r>
                <a:rPr lang="nl-BE" sz="1400" dirty="0" err="1" smtClean="0"/>
                <a:t>itbreidbaar</a:t>
              </a:r>
              <a:r>
                <a:rPr lang="nl-BE" sz="1400" dirty="0" smtClean="0"/>
                <a:t>	</a:t>
              </a:r>
              <a:r>
                <a:rPr lang="nl-BE" sz="1400" dirty="0" smtClean="0"/>
                <a:t>	</a:t>
              </a:r>
              <a:r>
                <a:rPr lang="nl-BE" sz="1400" dirty="0" smtClean="0">
                  <a:solidFill>
                    <a:schemeClr val="accent3"/>
                  </a:solidFill>
                  <a:sym typeface="Webdings"/>
                </a:rPr>
                <a:t></a:t>
              </a:r>
              <a:endParaRPr lang="nl-BE" sz="1400" dirty="0" smtClean="0"/>
            </a:p>
            <a:p>
              <a:r>
                <a:rPr lang="nl-BE" sz="1400" dirty="0" smtClean="0"/>
                <a:t>drager-inbouw	</a:t>
              </a:r>
              <a:r>
                <a:rPr lang="nl-BE" sz="1400" dirty="0" smtClean="0"/>
                <a:t>	</a:t>
              </a:r>
              <a:r>
                <a:rPr lang="nl-BE" sz="1100" dirty="0" smtClean="0">
                  <a:sym typeface="Webdings"/>
                </a:rPr>
                <a:t></a:t>
              </a:r>
              <a:endParaRPr lang="nl-BE" sz="1400" dirty="0" smtClean="0"/>
            </a:p>
            <a:p>
              <a:endParaRPr lang="nl-BE" dirty="0" smtClean="0"/>
            </a:p>
            <a:p>
              <a:r>
                <a:rPr lang="nl-BE" sz="1400" dirty="0" smtClean="0">
                  <a:solidFill>
                    <a:schemeClr val="accent3"/>
                  </a:solidFill>
                </a:rPr>
                <a:t>ELEMENT / COMPONENT</a:t>
              </a:r>
            </a:p>
            <a:p>
              <a:r>
                <a:rPr lang="nl-BE" sz="1400" dirty="0"/>
                <a:t>d</a:t>
              </a:r>
              <a:r>
                <a:rPr lang="nl-BE" sz="1400" dirty="0" smtClean="0"/>
                <a:t>emonteerbaar	</a:t>
              </a:r>
              <a:r>
                <a:rPr lang="nl-BE" sz="1400" dirty="0" smtClean="0"/>
                <a:t>	</a:t>
              </a:r>
              <a:r>
                <a:rPr lang="nl-BE" sz="1400" dirty="0" smtClean="0">
                  <a:solidFill>
                    <a:schemeClr val="accent3"/>
                  </a:solidFill>
                  <a:sym typeface="Webdings"/>
                </a:rPr>
                <a:t></a:t>
              </a:r>
              <a:endParaRPr lang="nl-BE" sz="1400" dirty="0" smtClean="0"/>
            </a:p>
            <a:p>
              <a:r>
                <a:rPr lang="nl-BE" sz="1400" dirty="0"/>
                <a:t>h</a:t>
              </a:r>
              <a:r>
                <a:rPr lang="nl-BE" sz="1400" dirty="0" smtClean="0"/>
                <a:t>erbruikbaar	</a:t>
              </a:r>
              <a:r>
                <a:rPr lang="nl-BE" sz="1400" dirty="0" smtClean="0"/>
                <a:t>	</a:t>
              </a:r>
              <a:r>
                <a:rPr lang="nl-BE" sz="1400" dirty="0" smtClean="0">
                  <a:solidFill>
                    <a:schemeClr val="accent3"/>
                  </a:solidFill>
                  <a:sym typeface="Webdings"/>
                </a:rPr>
                <a:t></a:t>
              </a:r>
              <a:endParaRPr lang="nl-BE" sz="1400" dirty="0" smtClean="0"/>
            </a:p>
            <a:p>
              <a:r>
                <a:rPr lang="nl-BE" sz="1400" dirty="0" smtClean="0"/>
                <a:t>prefabricage	</a:t>
              </a:r>
              <a:r>
                <a:rPr lang="nl-BE" sz="1400" dirty="0" smtClean="0"/>
                <a:t>	</a:t>
              </a:r>
              <a:r>
                <a:rPr lang="nl-BE" sz="1400" dirty="0" smtClean="0">
                  <a:solidFill>
                    <a:schemeClr val="accent3"/>
                  </a:solidFill>
                  <a:sym typeface="Webdings"/>
                </a:rPr>
                <a:t></a:t>
              </a:r>
              <a:endParaRPr lang="nl-BE" sz="1400" dirty="0" smtClean="0"/>
            </a:p>
            <a:p>
              <a:r>
                <a:rPr lang="nl-BE" sz="1400" dirty="0"/>
                <a:t>h</a:t>
              </a:r>
              <a:r>
                <a:rPr lang="nl-BE" sz="1400" dirty="0" smtClean="0"/>
                <a:t>ergebruikte </a:t>
              </a:r>
              <a:r>
                <a:rPr lang="nl-BE" sz="1400" dirty="0" err="1" smtClean="0"/>
                <a:t>elem</a:t>
              </a:r>
              <a:r>
                <a:rPr lang="nl-BE" sz="1400" dirty="0" smtClean="0"/>
                <a:t>.	</a:t>
              </a:r>
              <a:r>
                <a:rPr lang="nl-BE" sz="1100" dirty="0" smtClean="0">
                  <a:sym typeface="Webdings"/>
                </a:rPr>
                <a:t></a:t>
              </a:r>
              <a:endParaRPr lang="nl-BE" sz="1200" dirty="0"/>
            </a:p>
          </p:txBody>
        </p:sp>
      </p:grpSp>
      <p:pic>
        <p:nvPicPr>
          <p:cNvPr id="19" name="Picture 2" descr="http://www.hahbo.be/Img/llexx/gallery/Foto-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7656" y="1783502"/>
            <a:ext cx="2523136" cy="189423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www.hahbo.be/Img/llexx/gallery/Foto-1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45248" y="1783502"/>
            <a:ext cx="2509758" cy="188419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hahbo.be/Img/llexx/gallery/Foto-02.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567165" y="3773072"/>
            <a:ext cx="5108578" cy="213025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OVAM-</a:t>
            </a:r>
            <a:r>
              <a:rPr lang="en-US" dirty="0" err="1"/>
              <a:t>studie</a:t>
            </a:r>
            <a:endParaRPr lang="en-US" dirty="0"/>
          </a:p>
        </p:txBody>
      </p:sp>
      <p:sp>
        <p:nvSpPr>
          <p:cNvPr id="21" name="Text Placeholder 3"/>
          <p:cNvSpPr>
            <a:spLocks noGrp="1"/>
          </p:cNvSpPr>
          <p:nvPr>
            <p:ph type="body" sz="quarter" idx="11"/>
          </p:nvPr>
        </p:nvSpPr>
        <p:spPr>
          <a:xfrm>
            <a:off x="457200" y="1044457"/>
            <a:ext cx="8229600" cy="714728"/>
          </a:xfrm>
        </p:spPr>
        <p:txBody>
          <a:bodyPr/>
          <a:lstStyle/>
          <a:p>
            <a:r>
              <a:rPr lang="en-US" dirty="0" err="1" smtClean="0"/>
              <a:t>voorbeeldprojecten</a:t>
            </a:r>
            <a:r>
              <a:rPr lang="en-US" dirty="0" smtClean="0"/>
              <a:t>:</a:t>
            </a:r>
            <a:endParaRPr lang="en-US" dirty="0"/>
          </a:p>
        </p:txBody>
      </p:sp>
    </p:spTree>
    <p:extLst>
      <p:ext uri="{BB962C8B-B14F-4D97-AF65-F5344CB8AC3E}">
        <p14:creationId xmlns:p14="http://schemas.microsoft.com/office/powerpoint/2010/main" val="3224712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67944" y="1143515"/>
            <a:ext cx="4486275" cy="4791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bwMode="auto">
          <a:xfrm>
            <a:off x="572759" y="2116893"/>
            <a:ext cx="2672861" cy="683288"/>
          </a:xfrm>
          <a:prstGeom prst="rect">
            <a:avLst/>
          </a:prstGeom>
          <a:solidFill>
            <a:schemeClr val="accent3"/>
          </a:solid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charset="0"/>
            </a:endParaRPr>
          </a:p>
        </p:txBody>
      </p:sp>
      <p:sp>
        <p:nvSpPr>
          <p:cNvPr id="3" name="Title 1"/>
          <p:cNvSpPr txBox="1">
            <a:spLocks/>
          </p:cNvSpPr>
          <p:nvPr/>
        </p:nvSpPr>
        <p:spPr bwMode="auto">
          <a:xfrm>
            <a:off x="477303" y="1196752"/>
            <a:ext cx="3280781" cy="8899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accent3">
                    <a:lumMod val="50000"/>
                  </a:schemeClr>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a:lstStyle>
          <a:p>
            <a:r>
              <a:rPr lang="nl-BE" sz="1600" dirty="0" smtClean="0">
                <a:solidFill>
                  <a:schemeClr val="tx1"/>
                </a:solidFill>
              </a:rPr>
              <a:t>Green </a:t>
            </a:r>
            <a:r>
              <a:rPr lang="nl-BE" sz="1600" dirty="0" err="1">
                <a:solidFill>
                  <a:schemeClr val="tx1"/>
                </a:solidFill>
              </a:rPr>
              <a:t>Transformable</a:t>
            </a:r>
            <a:r>
              <a:rPr lang="nl-BE" sz="1600" dirty="0">
                <a:solidFill>
                  <a:schemeClr val="tx1"/>
                </a:solidFill>
              </a:rPr>
              <a:t> Building </a:t>
            </a:r>
            <a:r>
              <a:rPr lang="nl-BE" sz="1600" dirty="0" smtClean="0">
                <a:solidFill>
                  <a:schemeClr val="tx1"/>
                </a:solidFill>
              </a:rPr>
              <a:t>Lab</a:t>
            </a:r>
            <a:endParaRPr lang="nl-BE" sz="1600" kern="0" dirty="0" smtClean="0">
              <a:solidFill>
                <a:schemeClr val="tx1"/>
              </a:solidFill>
            </a:endParaRPr>
          </a:p>
        </p:txBody>
      </p:sp>
      <p:sp>
        <p:nvSpPr>
          <p:cNvPr id="12" name="TextBox 11"/>
          <p:cNvSpPr txBox="1"/>
          <p:nvPr/>
        </p:nvSpPr>
        <p:spPr>
          <a:xfrm>
            <a:off x="703388" y="2167135"/>
            <a:ext cx="2371410" cy="584775"/>
          </a:xfrm>
          <a:prstGeom prst="rect">
            <a:avLst/>
          </a:prstGeom>
          <a:noFill/>
        </p:spPr>
        <p:txBody>
          <a:bodyPr wrap="square" rtlCol="0">
            <a:spAutoFit/>
          </a:bodyPr>
          <a:lstStyle/>
          <a:p>
            <a:pPr algn="ctr"/>
            <a:r>
              <a:rPr lang="nl-BE" sz="1600" dirty="0" smtClean="0">
                <a:solidFill>
                  <a:schemeClr val="bg1"/>
                </a:solidFill>
              </a:rPr>
              <a:t>Varia</a:t>
            </a:r>
          </a:p>
          <a:p>
            <a:pPr algn="ctr"/>
            <a:r>
              <a:rPr lang="nl-BE" sz="1600" i="1" dirty="0" smtClean="0"/>
              <a:t>Nieuwbouw</a:t>
            </a:r>
            <a:endParaRPr lang="nl-BE" sz="1400" i="1" dirty="0"/>
          </a:p>
        </p:txBody>
      </p:sp>
      <p:grpSp>
        <p:nvGrpSpPr>
          <p:cNvPr id="16" name="Group 15"/>
          <p:cNvGrpSpPr/>
          <p:nvPr/>
        </p:nvGrpSpPr>
        <p:grpSpPr>
          <a:xfrm>
            <a:off x="572759" y="2930814"/>
            <a:ext cx="2783391" cy="3004456"/>
            <a:chOff x="572759" y="3044652"/>
            <a:chExt cx="2783391" cy="3004456"/>
          </a:xfrm>
        </p:grpSpPr>
        <p:sp>
          <p:nvSpPr>
            <p:cNvPr id="17" name="Rectangle 16"/>
            <p:cNvSpPr/>
            <p:nvPr/>
          </p:nvSpPr>
          <p:spPr bwMode="auto">
            <a:xfrm>
              <a:off x="572759" y="3044652"/>
              <a:ext cx="2672861" cy="3004456"/>
            </a:xfrm>
            <a:prstGeom prst="rect">
              <a:avLst/>
            </a:prstGeom>
            <a:solidFill>
              <a:schemeClr val="bg1"/>
            </a:solidFill>
            <a:ln w="190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charset="0"/>
              </a:endParaRPr>
            </a:p>
          </p:txBody>
        </p:sp>
        <p:sp>
          <p:nvSpPr>
            <p:cNvPr id="18" name="TextBox 17"/>
            <p:cNvSpPr txBox="1"/>
            <p:nvPr/>
          </p:nvSpPr>
          <p:spPr>
            <a:xfrm>
              <a:off x="723483" y="3135936"/>
              <a:ext cx="2632667" cy="2800767"/>
            </a:xfrm>
            <a:prstGeom prst="rect">
              <a:avLst/>
            </a:prstGeom>
            <a:noFill/>
          </p:spPr>
          <p:txBody>
            <a:bodyPr wrap="square" rtlCol="0">
              <a:spAutoFit/>
            </a:bodyPr>
            <a:lstStyle/>
            <a:p>
              <a:r>
                <a:rPr lang="nl-BE" sz="1600" dirty="0" smtClean="0">
                  <a:solidFill>
                    <a:schemeClr val="accent3"/>
                  </a:solidFill>
                </a:rPr>
                <a:t>GEBOUW</a:t>
              </a:r>
            </a:p>
            <a:p>
              <a:r>
                <a:rPr lang="nl-BE" sz="1400" dirty="0" smtClean="0"/>
                <a:t>Aanpasbaar	</a:t>
              </a:r>
              <a:r>
                <a:rPr lang="nl-BE" sz="1400" dirty="0" smtClean="0"/>
                <a:t>	</a:t>
              </a:r>
              <a:r>
                <a:rPr lang="nl-BE" sz="1100" b="1" dirty="0" smtClean="0">
                  <a:solidFill>
                    <a:schemeClr val="accent3"/>
                  </a:solidFill>
                  <a:sym typeface="Webdings"/>
                </a:rPr>
                <a:t></a:t>
              </a:r>
              <a:endParaRPr lang="nl-BE" sz="1100" b="1" dirty="0"/>
            </a:p>
            <a:p>
              <a:r>
                <a:rPr lang="nl-BE" sz="1400" dirty="0" err="1" smtClean="0"/>
                <a:t>Mutli</a:t>
              </a:r>
              <a:r>
                <a:rPr lang="nl-BE" sz="1400" dirty="0" smtClean="0"/>
                <a:t>-inzetbaar</a:t>
              </a:r>
              <a:r>
                <a:rPr lang="nl-BE" sz="1400" dirty="0" smtClean="0"/>
                <a:t>	</a:t>
              </a:r>
              <a:r>
                <a:rPr lang="nl-BE" sz="1400" dirty="0" smtClean="0"/>
                <a:t>	</a:t>
              </a:r>
              <a:r>
                <a:rPr lang="nl-BE" sz="1100" b="1" dirty="0" smtClean="0">
                  <a:solidFill>
                    <a:schemeClr val="accent3"/>
                  </a:solidFill>
                  <a:sym typeface="Webdings"/>
                </a:rPr>
                <a:t></a:t>
              </a:r>
              <a:endParaRPr lang="nl-BE" sz="1100" b="1" dirty="0"/>
            </a:p>
            <a:p>
              <a:r>
                <a:rPr lang="nl-BE" sz="1400" dirty="0" smtClean="0"/>
                <a:t>polyvalent		</a:t>
              </a:r>
              <a:r>
                <a:rPr lang="nl-BE" sz="1400" dirty="0" smtClean="0"/>
                <a:t>	</a:t>
              </a:r>
              <a:r>
                <a:rPr lang="nl-BE" sz="1100" dirty="0" smtClean="0">
                  <a:sym typeface="Webdings"/>
                </a:rPr>
                <a:t></a:t>
              </a:r>
              <a:endParaRPr lang="nl-BE" sz="1200" dirty="0"/>
            </a:p>
            <a:p>
              <a:r>
                <a:rPr lang="nl-BE" sz="1400" dirty="0" err="1"/>
                <a:t>u</a:t>
              </a:r>
              <a:r>
                <a:rPr lang="nl-BE" sz="1400" dirty="0" err="1" smtClean="0"/>
                <a:t>itbreidbaar</a:t>
              </a:r>
              <a:r>
                <a:rPr lang="nl-BE" sz="1400" dirty="0" smtClean="0"/>
                <a:t>	</a:t>
              </a:r>
              <a:r>
                <a:rPr lang="nl-BE" sz="1400" dirty="0" smtClean="0"/>
                <a:t>	</a:t>
              </a:r>
              <a:r>
                <a:rPr lang="nl-BE" sz="1400" dirty="0" smtClean="0">
                  <a:solidFill>
                    <a:schemeClr val="accent3"/>
                  </a:solidFill>
                  <a:sym typeface="Webdings"/>
                </a:rPr>
                <a:t></a:t>
              </a:r>
              <a:endParaRPr lang="nl-BE" sz="1400" dirty="0" smtClean="0"/>
            </a:p>
            <a:p>
              <a:r>
                <a:rPr lang="nl-BE" sz="1400" dirty="0" smtClean="0"/>
                <a:t>drager-inbouw	</a:t>
              </a:r>
              <a:r>
                <a:rPr lang="nl-BE" sz="1400" dirty="0" smtClean="0"/>
                <a:t>	</a:t>
              </a:r>
              <a:r>
                <a:rPr lang="nl-BE" sz="1100" dirty="0" smtClean="0">
                  <a:sym typeface="Webdings"/>
                </a:rPr>
                <a:t></a:t>
              </a:r>
              <a:endParaRPr lang="nl-BE" sz="1400" dirty="0" smtClean="0"/>
            </a:p>
            <a:p>
              <a:endParaRPr lang="nl-BE" dirty="0" smtClean="0"/>
            </a:p>
            <a:p>
              <a:r>
                <a:rPr lang="nl-BE" sz="1400" dirty="0" smtClean="0">
                  <a:solidFill>
                    <a:schemeClr val="accent3"/>
                  </a:solidFill>
                </a:rPr>
                <a:t>ELEMENT / COMPONENT</a:t>
              </a:r>
            </a:p>
            <a:p>
              <a:r>
                <a:rPr lang="nl-BE" sz="1400" dirty="0"/>
                <a:t>d</a:t>
              </a:r>
              <a:r>
                <a:rPr lang="nl-BE" sz="1400" dirty="0" smtClean="0"/>
                <a:t>emonteerbaar	</a:t>
              </a:r>
              <a:r>
                <a:rPr lang="nl-BE" sz="1400" dirty="0" smtClean="0"/>
                <a:t>	</a:t>
              </a:r>
              <a:r>
                <a:rPr lang="nl-BE" sz="1400" dirty="0" smtClean="0">
                  <a:solidFill>
                    <a:schemeClr val="accent3"/>
                  </a:solidFill>
                  <a:sym typeface="Webdings"/>
                </a:rPr>
                <a:t></a:t>
              </a:r>
              <a:endParaRPr lang="nl-BE" sz="1400" dirty="0" smtClean="0"/>
            </a:p>
            <a:p>
              <a:r>
                <a:rPr lang="nl-BE" sz="1400" dirty="0"/>
                <a:t>h</a:t>
              </a:r>
              <a:r>
                <a:rPr lang="nl-BE" sz="1400" dirty="0" smtClean="0"/>
                <a:t>erbruikbaar	</a:t>
              </a:r>
              <a:r>
                <a:rPr lang="nl-BE" sz="1400" dirty="0" smtClean="0"/>
                <a:t>	</a:t>
              </a:r>
              <a:r>
                <a:rPr lang="nl-BE" sz="1400" dirty="0" smtClean="0">
                  <a:solidFill>
                    <a:schemeClr val="accent3"/>
                  </a:solidFill>
                  <a:sym typeface="Webdings"/>
                </a:rPr>
                <a:t></a:t>
              </a:r>
              <a:endParaRPr lang="nl-BE" sz="1400" dirty="0" smtClean="0"/>
            </a:p>
            <a:p>
              <a:r>
                <a:rPr lang="nl-BE" sz="1400" dirty="0" smtClean="0"/>
                <a:t>prefabricage	</a:t>
              </a:r>
              <a:r>
                <a:rPr lang="nl-BE" sz="1400" dirty="0" smtClean="0"/>
                <a:t>	</a:t>
              </a:r>
              <a:r>
                <a:rPr lang="nl-BE" sz="1400" dirty="0" smtClean="0">
                  <a:solidFill>
                    <a:schemeClr val="accent3"/>
                  </a:solidFill>
                  <a:sym typeface="Webdings"/>
                </a:rPr>
                <a:t></a:t>
              </a:r>
              <a:endParaRPr lang="nl-BE" sz="1400" dirty="0" smtClean="0"/>
            </a:p>
            <a:p>
              <a:r>
                <a:rPr lang="nl-BE" sz="1400" dirty="0"/>
                <a:t>h</a:t>
              </a:r>
              <a:r>
                <a:rPr lang="nl-BE" sz="1400" dirty="0" smtClean="0"/>
                <a:t>ergebruikte </a:t>
              </a:r>
              <a:r>
                <a:rPr lang="nl-BE" sz="1400" dirty="0" err="1" smtClean="0"/>
                <a:t>elem</a:t>
              </a:r>
              <a:r>
                <a:rPr lang="nl-BE" sz="1400" dirty="0" smtClean="0"/>
                <a:t>.	</a:t>
              </a:r>
              <a:r>
                <a:rPr lang="nl-BE" sz="1100" dirty="0" smtClean="0">
                  <a:sym typeface="Webdings"/>
                </a:rPr>
                <a:t></a:t>
              </a:r>
              <a:endParaRPr lang="nl-BE" sz="1200" dirty="0"/>
            </a:p>
          </p:txBody>
        </p:sp>
      </p:grpSp>
      <p:pic>
        <p:nvPicPr>
          <p:cNvPr id="14341" name="Picture 5" descr="http://www.utwente.nl/ctw/gtbcenter/Green_BuildingLab/Green_BuildingLab/Green_BuildingLab-1.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211960" y="921783"/>
            <a:ext cx="3960440" cy="152398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OVAM-</a:t>
            </a:r>
            <a:r>
              <a:rPr lang="en-US" dirty="0" err="1"/>
              <a:t>studie</a:t>
            </a:r>
            <a:endParaRPr lang="en-US" dirty="0"/>
          </a:p>
        </p:txBody>
      </p:sp>
      <p:sp>
        <p:nvSpPr>
          <p:cNvPr id="19" name="Text Placeholder 3"/>
          <p:cNvSpPr>
            <a:spLocks noGrp="1"/>
          </p:cNvSpPr>
          <p:nvPr>
            <p:ph type="body" sz="quarter" idx="11"/>
          </p:nvPr>
        </p:nvSpPr>
        <p:spPr>
          <a:xfrm>
            <a:off x="457200" y="1044457"/>
            <a:ext cx="8229600" cy="714728"/>
          </a:xfrm>
        </p:spPr>
        <p:txBody>
          <a:bodyPr/>
          <a:lstStyle/>
          <a:p>
            <a:r>
              <a:rPr lang="en-US" dirty="0" err="1" smtClean="0"/>
              <a:t>voorbeeldprojecten</a:t>
            </a:r>
            <a:r>
              <a:rPr lang="en-US" dirty="0" smtClean="0"/>
              <a:t>:</a:t>
            </a:r>
            <a:endParaRPr lang="en-US" dirty="0"/>
          </a:p>
        </p:txBody>
      </p:sp>
      <p:pic>
        <p:nvPicPr>
          <p:cNvPr id="1028" name="Picture 4" descr="http://www.ronneby.se/ImageVaultFiles/id_30345/cf_468/webhuvud_bamb_png.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60232" y="53751"/>
            <a:ext cx="4124325"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249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OVAM-</a:t>
            </a:r>
            <a:r>
              <a:rPr lang="en-US" dirty="0" err="1" smtClean="0"/>
              <a:t>studie</a:t>
            </a:r>
            <a:endParaRPr lang="en-US" dirty="0"/>
          </a:p>
        </p:txBody>
      </p:sp>
      <p:sp>
        <p:nvSpPr>
          <p:cNvPr id="4" name="Text Placeholder 3"/>
          <p:cNvSpPr>
            <a:spLocks noGrp="1"/>
          </p:cNvSpPr>
          <p:nvPr>
            <p:ph type="body" sz="quarter" idx="11"/>
          </p:nvPr>
        </p:nvSpPr>
        <p:spPr/>
        <p:txBody>
          <a:bodyPr/>
          <a:lstStyle/>
          <a:p>
            <a:r>
              <a:rPr lang="en-US" dirty="0" err="1" smtClean="0"/>
              <a:t>Analyse</a:t>
            </a:r>
            <a:r>
              <a:rPr lang="en-US" dirty="0" smtClean="0"/>
              <a:t> van </a:t>
            </a:r>
            <a:r>
              <a:rPr lang="en-US" dirty="0" err="1" smtClean="0"/>
              <a:t>voorbeeldprojecten</a:t>
            </a:r>
            <a:r>
              <a:rPr lang="en-US" dirty="0" smtClean="0"/>
              <a:t>…</a:t>
            </a: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25</a:t>
            </a:fld>
            <a:endParaRPr lang="en-US" dirty="0"/>
          </a:p>
        </p:txBody>
      </p:sp>
      <p:sp>
        <p:nvSpPr>
          <p:cNvPr id="7" name="Content Placeholder 2"/>
          <p:cNvSpPr>
            <a:spLocks noGrp="1"/>
          </p:cNvSpPr>
          <p:nvPr>
            <p:ph idx="1"/>
          </p:nvPr>
        </p:nvSpPr>
        <p:spPr>
          <a:xfrm>
            <a:off x="457200" y="1600200"/>
            <a:ext cx="8229600" cy="4525963"/>
          </a:xfrm>
        </p:spPr>
        <p:txBody>
          <a:bodyPr/>
          <a:lstStyle/>
          <a:p>
            <a:r>
              <a:rPr lang="nl-NL" sz="1800" b="1" dirty="0" smtClean="0"/>
              <a:t>Meerwaarde </a:t>
            </a:r>
            <a:r>
              <a:rPr lang="nl-NL" sz="1800" b="1" dirty="0" smtClean="0"/>
              <a:t>(sociale) huisvesting:</a:t>
            </a:r>
          </a:p>
          <a:p>
            <a:pPr lvl="1"/>
            <a:r>
              <a:rPr lang="nl-NL" sz="1600" dirty="0" smtClean="0"/>
              <a:t>Inspelen op socio-economische toestand bewoners</a:t>
            </a:r>
          </a:p>
          <a:p>
            <a:pPr lvl="1"/>
            <a:r>
              <a:rPr lang="nl-NL" sz="1600" dirty="0"/>
              <a:t>Combinatie dynamische bouwprincipes en DIY als extra hefboom betaalbaarheid</a:t>
            </a:r>
          </a:p>
          <a:p>
            <a:pPr lvl="1"/>
            <a:r>
              <a:rPr lang="nl-NL" sz="1600" dirty="0"/>
              <a:t>Inspelen op wijzigende normen inzake energieprestatieregelgeving</a:t>
            </a:r>
          </a:p>
          <a:p>
            <a:pPr lvl="1"/>
            <a:r>
              <a:rPr lang="nl-NL" sz="1600" dirty="0" smtClean="0"/>
              <a:t>Ook toepasbaar bij renovatie</a:t>
            </a:r>
          </a:p>
          <a:p>
            <a:r>
              <a:rPr lang="nl-NL" sz="1800" b="1" dirty="0" smtClean="0"/>
              <a:t>Meerwaarde scholenbouw:</a:t>
            </a:r>
          </a:p>
          <a:p>
            <a:pPr lvl="1"/>
            <a:r>
              <a:rPr lang="nl-NL" sz="1600" dirty="0" smtClean="0"/>
              <a:t>Beperking van levertijd en bouwtijd, zonder verlies aan prestaties en comfort</a:t>
            </a:r>
          </a:p>
          <a:p>
            <a:pPr lvl="1"/>
            <a:r>
              <a:rPr lang="nl-NL" sz="1600" dirty="0" smtClean="0"/>
              <a:t>Inspelen op variërende vraag schoolinfrastructuur</a:t>
            </a:r>
          </a:p>
          <a:p>
            <a:r>
              <a:rPr lang="nl-NL" sz="1800" b="1" dirty="0" smtClean="0"/>
              <a:t>Meerwaarde zorginfrastructuur:</a:t>
            </a:r>
          </a:p>
          <a:p>
            <a:pPr lvl="1"/>
            <a:r>
              <a:rPr lang="nl-NL" sz="1600" dirty="0" smtClean="0"/>
              <a:t>Inspelen op veranderlijke nood aan zorg bij bewoners </a:t>
            </a:r>
          </a:p>
          <a:p>
            <a:pPr lvl="1"/>
            <a:r>
              <a:rPr lang="nl-NL" sz="1600" dirty="0" smtClean="0"/>
              <a:t>Meerwaarde voor logistiek en gebouwenbeheer van ziekenhuizen</a:t>
            </a:r>
          </a:p>
          <a:p>
            <a:pPr lvl="1"/>
            <a:r>
              <a:rPr lang="nl-NL" sz="1600" dirty="0" smtClean="0"/>
              <a:t>Inspelen op veranderlijke  ziekenhuistechnologie en zorgpraktijken</a:t>
            </a:r>
          </a:p>
          <a:p>
            <a:pPr lvl="1"/>
            <a:endParaRPr lang="nl-NL" dirty="0" smtClean="0"/>
          </a:p>
          <a:p>
            <a:pPr lvl="1"/>
            <a:endParaRPr lang="nl-BE" dirty="0"/>
          </a:p>
          <a:p>
            <a:pPr marL="0" indent="0">
              <a:buNone/>
            </a:pPr>
            <a:endParaRPr lang="nl-BE" dirty="0" smtClean="0"/>
          </a:p>
        </p:txBody>
      </p:sp>
    </p:spTree>
    <p:extLst>
      <p:ext uri="{BB962C8B-B14F-4D97-AF65-F5344CB8AC3E}">
        <p14:creationId xmlns:p14="http://schemas.microsoft.com/office/powerpoint/2010/main" val="741500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OVAM-</a:t>
            </a:r>
            <a:r>
              <a:rPr lang="en-US" dirty="0" err="1" smtClean="0"/>
              <a:t>studie</a:t>
            </a:r>
            <a:endParaRPr lang="en-US" dirty="0"/>
          </a:p>
        </p:txBody>
      </p:sp>
      <p:sp>
        <p:nvSpPr>
          <p:cNvPr id="4" name="Text Placeholder 3"/>
          <p:cNvSpPr>
            <a:spLocks noGrp="1"/>
          </p:cNvSpPr>
          <p:nvPr>
            <p:ph type="body" sz="quarter" idx="11"/>
          </p:nvPr>
        </p:nvSpPr>
        <p:spPr/>
        <p:txBody>
          <a:bodyPr/>
          <a:lstStyle/>
          <a:p>
            <a:r>
              <a:rPr lang="en-US" dirty="0" err="1" smtClean="0"/>
              <a:t>Analyse</a:t>
            </a:r>
            <a:r>
              <a:rPr lang="en-US" dirty="0" smtClean="0"/>
              <a:t> van </a:t>
            </a:r>
            <a:r>
              <a:rPr lang="en-US" dirty="0" err="1" smtClean="0"/>
              <a:t>voorbeeldprojecten</a:t>
            </a:r>
            <a:r>
              <a:rPr lang="en-US" dirty="0" smtClean="0"/>
              <a:t>…</a:t>
            </a: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26</a:t>
            </a:fld>
            <a:endParaRPr lang="en-US" dirty="0"/>
          </a:p>
        </p:txBody>
      </p:sp>
      <p:sp>
        <p:nvSpPr>
          <p:cNvPr id="8" name="Content Placeholder 2"/>
          <p:cNvSpPr>
            <a:spLocks noGrp="1"/>
          </p:cNvSpPr>
          <p:nvPr>
            <p:ph idx="1"/>
          </p:nvPr>
        </p:nvSpPr>
        <p:spPr>
          <a:xfrm>
            <a:off x="457200" y="1534885"/>
            <a:ext cx="8686800" cy="4493095"/>
          </a:xfrm>
        </p:spPr>
        <p:txBody>
          <a:bodyPr>
            <a:normAutofit/>
          </a:bodyPr>
          <a:lstStyle/>
          <a:p>
            <a:r>
              <a:rPr lang="nl-NL" sz="1800" b="1" dirty="0" smtClean="0"/>
              <a:t>Ondervonden </a:t>
            </a:r>
            <a:r>
              <a:rPr lang="nl-NL" sz="1800" b="1" dirty="0" smtClean="0"/>
              <a:t>moeilijkheden/nadelen:</a:t>
            </a:r>
          </a:p>
          <a:p>
            <a:pPr lvl="1"/>
            <a:r>
              <a:rPr lang="nl-NL" sz="1600" dirty="0" smtClean="0"/>
              <a:t>Financiële </a:t>
            </a:r>
            <a:r>
              <a:rPr lang="nl-NL" sz="1600" dirty="0" err="1" smtClean="0"/>
              <a:t>meerkost</a:t>
            </a:r>
            <a:r>
              <a:rPr lang="nl-NL" sz="1600" dirty="0" smtClean="0"/>
              <a:t> is de belangrijkste  hindernis (cf. SWOT)</a:t>
            </a:r>
          </a:p>
          <a:p>
            <a:pPr lvl="1"/>
            <a:r>
              <a:rPr lang="nl-NL" sz="1600" dirty="0" smtClean="0"/>
              <a:t>In sommige gevallen overmatig materiaalgebruik</a:t>
            </a:r>
          </a:p>
          <a:p>
            <a:pPr lvl="1"/>
            <a:r>
              <a:rPr lang="nl-NL" sz="1600" dirty="0" smtClean="0"/>
              <a:t>Zelden of niet alle dynamische bouwprincipes worden toegepast in 1 project</a:t>
            </a:r>
          </a:p>
          <a:p>
            <a:pPr lvl="1"/>
            <a:r>
              <a:rPr lang="nl-NL" sz="1600" dirty="0" smtClean="0"/>
              <a:t>Hoge arbeidskosten aan voorafgaande stappen van hergebruik</a:t>
            </a:r>
          </a:p>
          <a:p>
            <a:pPr lvl="1"/>
            <a:r>
              <a:rPr lang="nl-NL" sz="1600" dirty="0" smtClean="0"/>
              <a:t>Ontbreken van bestaande oplossingen die hergebruik en demontage toelaten.</a:t>
            </a:r>
            <a:endParaRPr lang="nl-NL" sz="1800" dirty="0" smtClean="0"/>
          </a:p>
          <a:p>
            <a:r>
              <a:rPr lang="nl-NL" sz="1800" b="1" dirty="0" smtClean="0"/>
              <a:t>Niet opgenomen voordelen in huidige duurzaamheidsmeters:</a:t>
            </a:r>
          </a:p>
          <a:p>
            <a:pPr lvl="1"/>
            <a:r>
              <a:rPr lang="nl-NL" sz="1600" dirty="0" smtClean="0"/>
              <a:t>In geanalyseerde projecten weinig of geen gebruik van duurzaamheidsmeters</a:t>
            </a:r>
          </a:p>
          <a:p>
            <a:pPr lvl="1"/>
            <a:r>
              <a:rPr lang="nl-NL" sz="1600" dirty="0" smtClean="0"/>
              <a:t>Opname van concrete maatregelen wordt als nuttig beschouwd</a:t>
            </a:r>
          </a:p>
          <a:p>
            <a:pPr lvl="1"/>
            <a:r>
              <a:rPr lang="nl-NL" sz="1600" dirty="0" smtClean="0"/>
              <a:t>Advies: koppelen aan kwantitatieve instrumenten (LCA/LCC)</a:t>
            </a:r>
          </a:p>
          <a:p>
            <a:pPr lvl="1"/>
            <a:endParaRPr lang="nl-BE" dirty="0"/>
          </a:p>
          <a:p>
            <a:pPr marL="0" indent="0">
              <a:buNone/>
            </a:pPr>
            <a:endParaRPr lang="nl-BE" dirty="0" smtClean="0"/>
          </a:p>
        </p:txBody>
      </p:sp>
    </p:spTree>
    <p:extLst>
      <p:ext uri="{BB962C8B-B14F-4D97-AF65-F5344CB8AC3E}">
        <p14:creationId xmlns:p14="http://schemas.microsoft.com/office/powerpoint/2010/main" val="3748072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OVAM-</a:t>
            </a:r>
            <a:r>
              <a:rPr lang="en-US" dirty="0" err="1" smtClean="0"/>
              <a:t>studie</a:t>
            </a: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27</a:t>
            </a:fld>
            <a:endParaRPr lang="en-US" dirty="0"/>
          </a:p>
        </p:txBody>
      </p:sp>
      <p:pic>
        <p:nvPicPr>
          <p:cNvPr id="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313" y="1546737"/>
            <a:ext cx="8207375" cy="44025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907704" y="6040814"/>
            <a:ext cx="5760640" cy="646331"/>
          </a:xfrm>
          <a:prstGeom prst="rect">
            <a:avLst/>
          </a:prstGeom>
        </p:spPr>
        <p:txBody>
          <a:bodyPr wrap="square">
            <a:spAutoFit/>
          </a:bodyPr>
          <a:lstStyle/>
          <a:p>
            <a:pPr algn="ctr"/>
            <a:r>
              <a:rPr lang="en-US" sz="1200" dirty="0" smtClean="0">
                <a:hlinkClick r:id="rId3"/>
              </a:rPr>
              <a:t>www.ovam.be/afval-materialen/materiaalbewust-ontwerpen-produceren-en-aankopen/dynamisch-of-veranderingsgericht-bouwen/23-ontwerprichtlijnen-toelichting-en-downloads</a:t>
            </a:r>
            <a:r>
              <a:rPr lang="en-US" sz="1200" dirty="0" smtClean="0"/>
              <a:t> </a:t>
            </a:r>
            <a:endParaRPr lang="en-US" sz="1200" dirty="0"/>
          </a:p>
        </p:txBody>
      </p:sp>
      <p:sp>
        <p:nvSpPr>
          <p:cNvPr id="9" name="Text Placeholder 3"/>
          <p:cNvSpPr>
            <a:spLocks noGrp="1"/>
          </p:cNvSpPr>
          <p:nvPr>
            <p:ph type="body" sz="quarter" idx="11"/>
          </p:nvPr>
        </p:nvSpPr>
        <p:spPr>
          <a:xfrm>
            <a:off x="457200" y="1044457"/>
            <a:ext cx="8229600" cy="714728"/>
          </a:xfrm>
        </p:spPr>
        <p:txBody>
          <a:bodyPr/>
          <a:lstStyle/>
          <a:p>
            <a:r>
              <a:rPr lang="en-US" dirty="0" err="1" smtClean="0"/>
              <a:t>Ontwerprichtlijnen</a:t>
            </a:r>
            <a:r>
              <a:rPr lang="en-US" dirty="0" smtClean="0"/>
              <a:t> “</a:t>
            </a:r>
            <a:r>
              <a:rPr lang="en-US" dirty="0" err="1" smtClean="0"/>
              <a:t>veranderingsgericht</a:t>
            </a:r>
            <a:r>
              <a:rPr lang="en-US" dirty="0" smtClean="0"/>
              <a:t> (</a:t>
            </a:r>
            <a:r>
              <a:rPr lang="en-US" dirty="0" err="1" smtClean="0"/>
              <a:t>ver</a:t>
            </a:r>
            <a:r>
              <a:rPr lang="en-US" dirty="0" smtClean="0"/>
              <a:t>)</a:t>
            </a:r>
            <a:r>
              <a:rPr lang="en-US" dirty="0" err="1" smtClean="0"/>
              <a:t>bouwen</a:t>
            </a:r>
            <a:r>
              <a:rPr lang="en-US" dirty="0" smtClean="0"/>
              <a:t>”</a:t>
            </a:r>
            <a:endParaRPr lang="en-US" dirty="0"/>
          </a:p>
        </p:txBody>
      </p:sp>
    </p:spTree>
    <p:extLst>
      <p:ext uri="{BB962C8B-B14F-4D97-AF65-F5344CB8AC3E}">
        <p14:creationId xmlns:p14="http://schemas.microsoft.com/office/powerpoint/2010/main" val="3673154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OVAM-</a:t>
            </a:r>
            <a:r>
              <a:rPr lang="en-US" dirty="0" err="1" smtClean="0"/>
              <a:t>studie</a:t>
            </a: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28</a:t>
            </a:fld>
            <a:endParaRPr lang="en-US" dirty="0"/>
          </a:p>
        </p:txBody>
      </p:sp>
      <p:sp>
        <p:nvSpPr>
          <p:cNvPr id="8" name="Rectangle 7"/>
          <p:cNvSpPr/>
          <p:nvPr/>
        </p:nvSpPr>
        <p:spPr>
          <a:xfrm>
            <a:off x="1907704" y="6040814"/>
            <a:ext cx="5760640" cy="646331"/>
          </a:xfrm>
          <a:prstGeom prst="rect">
            <a:avLst/>
          </a:prstGeom>
        </p:spPr>
        <p:txBody>
          <a:bodyPr wrap="square">
            <a:spAutoFit/>
          </a:bodyPr>
          <a:lstStyle/>
          <a:p>
            <a:pPr algn="ctr"/>
            <a:r>
              <a:rPr lang="en-US" sz="1200" dirty="0" smtClean="0">
                <a:hlinkClick r:id="rId2"/>
              </a:rPr>
              <a:t>www.ovam.be/afval-materialen/materiaalbewust-ontwerpen-produceren-en-aankopen/dynamisch-of-veranderingsgericht-bouwen/23-ontwerprichtlijnen-toelichting-en-downloads</a:t>
            </a:r>
            <a:r>
              <a:rPr lang="en-US" sz="1200" dirty="0" smtClean="0"/>
              <a:t> </a:t>
            </a:r>
            <a:endParaRPr lang="en-US" sz="1200" dirty="0"/>
          </a:p>
        </p:txBody>
      </p:sp>
      <p:sp>
        <p:nvSpPr>
          <p:cNvPr id="9" name="Text Placeholder 3"/>
          <p:cNvSpPr>
            <a:spLocks noGrp="1"/>
          </p:cNvSpPr>
          <p:nvPr>
            <p:ph type="body" sz="quarter" idx="11"/>
          </p:nvPr>
        </p:nvSpPr>
        <p:spPr>
          <a:xfrm>
            <a:off x="457200" y="1044457"/>
            <a:ext cx="8229600" cy="714728"/>
          </a:xfrm>
        </p:spPr>
        <p:txBody>
          <a:bodyPr/>
          <a:lstStyle/>
          <a:p>
            <a:r>
              <a:rPr lang="en-US" dirty="0" err="1" smtClean="0"/>
              <a:t>Ontwerprichtlijnen</a:t>
            </a:r>
            <a:r>
              <a:rPr lang="en-US" dirty="0" smtClean="0"/>
              <a:t> “</a:t>
            </a:r>
            <a:r>
              <a:rPr lang="en-US" dirty="0" err="1" smtClean="0"/>
              <a:t>veranderingsgericht</a:t>
            </a:r>
            <a:r>
              <a:rPr lang="en-US" dirty="0" smtClean="0"/>
              <a:t> (</a:t>
            </a:r>
            <a:r>
              <a:rPr lang="en-US" dirty="0" err="1" smtClean="0"/>
              <a:t>ver</a:t>
            </a:r>
            <a:r>
              <a:rPr lang="en-US" dirty="0" smtClean="0"/>
              <a:t>)</a:t>
            </a:r>
            <a:r>
              <a:rPr lang="en-US" dirty="0" err="1" smtClean="0"/>
              <a:t>bouwen</a:t>
            </a:r>
            <a:r>
              <a:rPr lang="en-US" dirty="0" smtClean="0"/>
              <a:t>”</a:t>
            </a:r>
            <a:endParaRPr lang="en-US" dirty="0"/>
          </a:p>
        </p:txBody>
      </p:sp>
      <p:pic>
        <p:nvPicPr>
          <p:cNvPr id="10" name="Picture 2" descr="http://www.vlaandereninactie.be/sites/default/files/styles/medium/public/news/photo/logo_ovam_vierkant.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foregroundMark x1="43256" y1="31163" x2="43256" y2="31163"/>
                        <a14:foregroundMark x1="26512" y1="37209" x2="26512" y2="37209"/>
                        <a14:foregroundMark x1="20000" y1="39535" x2="20000" y2="39535"/>
                        <a14:foregroundMark x1="17674" y1="37674" x2="17674" y2="37674"/>
                        <a14:foregroundMark x1="13023" y1="40000" x2="13023" y2="40000"/>
                        <a14:foregroundMark x1="6977" y1="39535" x2="6977" y2="39535"/>
                        <a14:foregroundMark x1="7907" y1="44651" x2="7907" y2="44651"/>
                        <a14:foregroundMark x1="66512" y1="65581" x2="66512" y2="65581"/>
                        <a14:foregroundMark x1="61860" y1="66047" x2="61860" y2="66047"/>
                        <a14:foregroundMark x1="54884" y1="62791" x2="54884" y2="62791"/>
                        <a14:foregroundMark x1="53488" y1="69302" x2="53488" y2="69302"/>
                        <a14:foregroundMark x1="49767" y1="68837" x2="49767" y2="68837"/>
                        <a14:foregroundMark x1="47442" y1="70233" x2="47442" y2="70233"/>
                        <a14:foregroundMark x1="43256" y1="71163" x2="43256" y2="71163"/>
                        <a14:foregroundMark x1="40000" y1="70698" x2="40000" y2="70698"/>
                        <a14:foregroundMark x1="36744" y1="70233" x2="36744" y2="70233"/>
                        <a14:foregroundMark x1="35349" y1="73953" x2="35349" y2="73953"/>
                        <a14:foregroundMark x1="32093" y1="73953" x2="32093" y2="73953"/>
                        <a14:foregroundMark x1="29767" y1="75814" x2="29767" y2="75814"/>
                        <a14:foregroundMark x1="26977" y1="75349" x2="26977" y2="75349"/>
                        <a14:foregroundMark x1="24186" y1="76744" x2="24186" y2="76744"/>
                        <a14:foregroundMark x1="21395" y1="77674" x2="21395" y2="77674"/>
                        <a14:foregroundMark x1="18605" y1="75814" x2="18605" y2="75814"/>
                        <a14:foregroundMark x1="17674" y1="79070" x2="17674" y2="79070"/>
                        <a14:foregroundMark x1="14884" y1="77674" x2="14884" y2="77674"/>
                        <a14:foregroundMark x1="15349" y1="80930" x2="15349" y2="80930"/>
                        <a14:foregroundMark x1="13488" y1="80000" x2="13488" y2="80000"/>
                        <a14:foregroundMark x1="13488" y1="82791" x2="13488" y2="82791"/>
                      </a14:backgroundRemoval>
                    </a14:imgEffect>
                  </a14:imgLayer>
                </a14:imgProps>
              </a:ext>
              <a:ext uri="{28A0092B-C50C-407E-A947-70E740481C1C}">
                <a14:useLocalDpi xmlns:a14="http://schemas.microsoft.com/office/drawing/2010/main"/>
              </a:ext>
            </a:extLst>
          </a:blip>
          <a:srcRect/>
          <a:stretch>
            <a:fillRect/>
          </a:stretch>
        </p:blipFill>
        <p:spPr bwMode="auto">
          <a:xfrm>
            <a:off x="7518558" y="514770"/>
            <a:ext cx="1618085" cy="16180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7543" y="1493522"/>
            <a:ext cx="3125449" cy="441469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33977" y="1488958"/>
            <a:ext cx="3114287" cy="441469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4584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OVAM-</a:t>
            </a:r>
            <a:r>
              <a:rPr lang="en-US" dirty="0" err="1" smtClean="0"/>
              <a:t>studie</a:t>
            </a:r>
            <a:endParaRPr lang="en-US" dirty="0"/>
          </a:p>
        </p:txBody>
      </p:sp>
      <p:sp>
        <p:nvSpPr>
          <p:cNvPr id="4" name="Text Placeholder 3"/>
          <p:cNvSpPr>
            <a:spLocks noGrp="1"/>
          </p:cNvSpPr>
          <p:nvPr>
            <p:ph type="body" sz="quarter" idx="11"/>
          </p:nvPr>
        </p:nvSpPr>
        <p:spPr/>
        <p:txBody>
          <a:bodyPr/>
          <a:lstStyle/>
          <a:p>
            <a:r>
              <a:rPr lang="en-US" dirty="0" err="1" smtClean="0"/>
              <a:t>Ontwerpadvies</a:t>
            </a:r>
            <a:r>
              <a:rPr lang="en-US" dirty="0" smtClean="0"/>
              <a:t> </a:t>
            </a:r>
            <a:r>
              <a:rPr lang="en-US" dirty="0" err="1" smtClean="0"/>
              <a:t>aan</a:t>
            </a:r>
            <a:r>
              <a:rPr lang="en-US" dirty="0" smtClean="0"/>
              <a:t> 2 </a:t>
            </a:r>
            <a:r>
              <a:rPr lang="en-US" dirty="0" err="1" smtClean="0"/>
              <a:t>lopende</a:t>
            </a:r>
            <a:r>
              <a:rPr lang="en-US" dirty="0" smtClean="0"/>
              <a:t> </a:t>
            </a:r>
            <a:r>
              <a:rPr lang="en-US" dirty="0" err="1" smtClean="0"/>
              <a:t>projecten</a:t>
            </a:r>
            <a:r>
              <a:rPr lang="en-US" dirty="0" smtClean="0"/>
              <a:t>…</a:t>
            </a: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29</a:t>
            </a:fld>
            <a:endParaRPr lang="en-US" dirty="0"/>
          </a:p>
        </p:txBody>
      </p:sp>
      <p:graphicFrame>
        <p:nvGraphicFramePr>
          <p:cNvPr id="7" name="Diagram 6"/>
          <p:cNvGraphicFramePr/>
          <p:nvPr>
            <p:extLst>
              <p:ext uri="{D42A27DB-BD31-4B8C-83A1-F6EECF244321}">
                <p14:modId xmlns:p14="http://schemas.microsoft.com/office/powerpoint/2010/main" val="1219641253"/>
              </p:ext>
            </p:extLst>
          </p:nvPr>
        </p:nvGraphicFramePr>
        <p:xfrm>
          <a:off x="58356" y="1556792"/>
          <a:ext cx="900100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6181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INLEIDING</a:t>
            </a:r>
            <a:endParaRPr lang="en-US" dirty="0"/>
          </a:p>
        </p:txBody>
      </p:sp>
    </p:spTree>
    <p:extLst>
      <p:ext uri="{BB962C8B-B14F-4D97-AF65-F5344CB8AC3E}">
        <p14:creationId xmlns:p14="http://schemas.microsoft.com/office/powerpoint/2010/main" val="724122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OVAM-</a:t>
            </a:r>
            <a:r>
              <a:rPr lang="en-US" dirty="0" err="1" smtClean="0"/>
              <a:t>studie</a:t>
            </a:r>
            <a:endParaRPr lang="en-US" dirty="0"/>
          </a:p>
        </p:txBody>
      </p:sp>
      <p:sp>
        <p:nvSpPr>
          <p:cNvPr id="4" name="Text Placeholder 3"/>
          <p:cNvSpPr>
            <a:spLocks noGrp="1"/>
          </p:cNvSpPr>
          <p:nvPr>
            <p:ph type="body" sz="quarter" idx="11"/>
          </p:nvPr>
        </p:nvSpPr>
        <p:spPr/>
        <p:txBody>
          <a:bodyPr/>
          <a:lstStyle/>
          <a:p>
            <a:r>
              <a:rPr lang="en-US" dirty="0" err="1" smtClean="0"/>
              <a:t>Ontwerpadvies</a:t>
            </a:r>
            <a:r>
              <a:rPr lang="en-US" dirty="0" smtClean="0"/>
              <a:t> van </a:t>
            </a:r>
            <a:r>
              <a:rPr lang="en-US" dirty="0" err="1" smtClean="0"/>
              <a:t>lopende</a:t>
            </a:r>
            <a:r>
              <a:rPr lang="en-US" dirty="0" smtClean="0"/>
              <a:t> </a:t>
            </a:r>
            <a:r>
              <a:rPr lang="en-US" dirty="0" err="1" smtClean="0"/>
              <a:t>projecten</a:t>
            </a:r>
            <a:r>
              <a:rPr lang="en-US" dirty="0" smtClean="0"/>
              <a:t>…</a:t>
            </a: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30</a:t>
            </a:fld>
            <a:endParaRPr lang="en-US" dirty="0"/>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12158"/>
            <a:ext cx="9144000" cy="4149090"/>
          </a:xfrm>
          <a:prstGeom prst="rect">
            <a:avLst/>
          </a:prstGeom>
        </p:spPr>
      </p:pic>
      <p:sp>
        <p:nvSpPr>
          <p:cNvPr id="8" name="Content Placeholder 2"/>
          <p:cNvSpPr txBox="1">
            <a:spLocks/>
          </p:cNvSpPr>
          <p:nvPr/>
        </p:nvSpPr>
        <p:spPr bwMode="auto">
          <a:xfrm>
            <a:off x="179512" y="1735294"/>
            <a:ext cx="3630135" cy="3709930"/>
          </a:xfrm>
          <a:prstGeom prst="roundRect">
            <a:avLst/>
          </a:prstGeom>
          <a:solidFill>
            <a:schemeClr val="bg1"/>
          </a:solidFill>
          <a:ln w="38100" cap="flat" cmpd="sng" algn="ctr">
            <a:solidFill>
              <a:schemeClr val="accent3"/>
            </a:solidFill>
            <a:prstDash val="sysDot"/>
            <a:miter lim="800000"/>
            <a:headEnd/>
            <a:tailEnd/>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3"/>
              </a:buClr>
              <a:buFont typeface="Wingdings" panose="05000000000000000000" pitchFamily="2" charset="2"/>
              <a:buChar char="§"/>
              <a:defRPr sz="2000">
                <a:solidFill>
                  <a:schemeClr val="dk1"/>
                </a:solidFill>
                <a:latin typeface="+mn-lt"/>
                <a:ea typeface="+mn-ea"/>
                <a:cs typeface="+mn-cs"/>
              </a:defRPr>
            </a:lvl1pPr>
            <a:lvl2pPr marL="742950" indent="-285750" algn="l" rtl="0" eaLnBrk="1" fontAlgn="base" hangingPunct="1">
              <a:spcBef>
                <a:spcPct val="20000"/>
              </a:spcBef>
              <a:spcAft>
                <a:spcPct val="0"/>
              </a:spcAft>
              <a:buClr>
                <a:schemeClr val="accent3"/>
              </a:buClr>
              <a:buFont typeface="Arial" panose="020B0604020202020204" pitchFamily="34" charset="0"/>
              <a:buChar char="•"/>
              <a:defRPr sz="2000">
                <a:solidFill>
                  <a:schemeClr val="dk1"/>
                </a:solidFill>
                <a:latin typeface="+mn-lt"/>
                <a:ea typeface="+mn-ea"/>
                <a:cs typeface="+mn-cs"/>
              </a:defRPr>
            </a:lvl2pPr>
            <a:lvl3pPr marL="1143000" indent="-228600" algn="l" rtl="0" eaLnBrk="1" fontAlgn="base" hangingPunct="1">
              <a:spcBef>
                <a:spcPct val="20000"/>
              </a:spcBef>
              <a:spcAft>
                <a:spcPct val="0"/>
              </a:spcAft>
              <a:buClr>
                <a:schemeClr val="accent3"/>
              </a:buClr>
              <a:buFont typeface="Arial" panose="020B0604020202020204" pitchFamily="34" charset="0"/>
              <a:buChar char="•"/>
              <a:defRPr sz="2000">
                <a:solidFill>
                  <a:schemeClr val="dk1"/>
                </a:solidFill>
                <a:latin typeface="+mn-lt"/>
                <a:ea typeface="+mn-ea"/>
                <a:cs typeface="+mn-cs"/>
              </a:defRPr>
            </a:lvl3pPr>
            <a:lvl4pPr marL="1600200" indent="-228600" algn="l" rtl="0" eaLnBrk="1" fontAlgn="base" hangingPunct="1">
              <a:spcBef>
                <a:spcPct val="20000"/>
              </a:spcBef>
              <a:spcAft>
                <a:spcPct val="0"/>
              </a:spcAft>
              <a:buClr>
                <a:schemeClr val="accent3"/>
              </a:buClr>
              <a:buFont typeface="Arial" panose="020B0604020202020204" pitchFamily="34" charset="0"/>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lr>
                <a:schemeClr val="accent3"/>
              </a:buClr>
              <a:buFont typeface="Arial" panose="020B0604020202020204" pitchFamily="34" charset="0"/>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lr>
                <a:srgbClr val="34A3DC"/>
              </a:buClr>
              <a:buFont typeface="Arial" charset="0"/>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lr>
                <a:srgbClr val="34A3DC"/>
              </a:buClr>
              <a:buFont typeface="Arial" charset="0"/>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lr>
                <a:srgbClr val="34A3DC"/>
              </a:buClr>
              <a:buFont typeface="Arial" charset="0"/>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lr>
                <a:srgbClr val="34A3DC"/>
              </a:buClr>
              <a:buFont typeface="Arial" charset="0"/>
              <a:buChar char="»"/>
              <a:defRPr sz="2000">
                <a:solidFill>
                  <a:schemeClr val="dk1"/>
                </a:solidFill>
                <a:latin typeface="+mn-lt"/>
                <a:ea typeface="+mn-ea"/>
                <a:cs typeface="+mn-cs"/>
              </a:defRPr>
            </a:lvl9pPr>
          </a:lstStyle>
          <a:p>
            <a:pPr marL="0" indent="0">
              <a:buFont typeface="Wingdings" panose="05000000000000000000" pitchFamily="2" charset="2"/>
              <a:buNone/>
            </a:pPr>
            <a:r>
              <a:rPr lang="nl-BE" sz="1600" b="1" kern="0" dirty="0" smtClean="0">
                <a:solidFill>
                  <a:srgbClr val="92D050"/>
                </a:solidFill>
              </a:rPr>
              <a:t>CASE I: renovatie van een sociale woontoren te Zelzate</a:t>
            </a:r>
          </a:p>
          <a:p>
            <a:pPr marL="0" indent="0">
              <a:buFont typeface="Wingdings" panose="05000000000000000000" pitchFamily="2" charset="2"/>
              <a:buNone/>
            </a:pPr>
            <a:endParaRPr lang="nl-BE" sz="1600" kern="0" dirty="0" smtClean="0">
              <a:solidFill>
                <a:srgbClr val="92D050"/>
              </a:solidFill>
            </a:endParaRPr>
          </a:p>
          <a:p>
            <a:pPr marL="0" indent="0">
              <a:buFont typeface="Wingdings" panose="05000000000000000000" pitchFamily="2" charset="2"/>
              <a:buNone/>
            </a:pPr>
            <a:r>
              <a:rPr lang="nl-BE" sz="1600" kern="0" dirty="0" smtClean="0">
                <a:solidFill>
                  <a:srgbClr val="92D050"/>
                </a:solidFill>
              </a:rPr>
              <a:t>Programma:  </a:t>
            </a:r>
            <a:r>
              <a:rPr lang="nl-BE" sz="1600" kern="0" dirty="0" smtClean="0">
                <a:solidFill>
                  <a:schemeClr val="tx1"/>
                </a:solidFill>
              </a:rPr>
              <a:t>renovatie van sociaal woongebouw met 64 wooneenheden + publieke ruimte</a:t>
            </a:r>
            <a:endParaRPr lang="nl-BE" sz="1600" kern="0" dirty="0" smtClean="0">
              <a:solidFill>
                <a:srgbClr val="92D050"/>
              </a:solidFill>
            </a:endParaRPr>
          </a:p>
          <a:p>
            <a:pPr marL="0" indent="0">
              <a:buFont typeface="Wingdings" panose="05000000000000000000" pitchFamily="2" charset="2"/>
              <a:buNone/>
            </a:pPr>
            <a:r>
              <a:rPr lang="nl-BE" sz="1600" kern="0" dirty="0" smtClean="0">
                <a:solidFill>
                  <a:srgbClr val="92D050"/>
                </a:solidFill>
              </a:rPr>
              <a:t>Opdrachtgever:</a:t>
            </a:r>
            <a:r>
              <a:rPr lang="nl-BE" sz="1600" kern="0" dirty="0" smtClean="0">
                <a:solidFill>
                  <a:schemeClr val="tx1"/>
                </a:solidFill>
              </a:rPr>
              <a:t> VMSW</a:t>
            </a:r>
            <a:endParaRPr lang="nl-BE" sz="1600" kern="0" dirty="0" smtClean="0">
              <a:solidFill>
                <a:srgbClr val="92D050"/>
              </a:solidFill>
            </a:endParaRPr>
          </a:p>
          <a:p>
            <a:pPr marL="0" indent="0">
              <a:buFont typeface="Wingdings" panose="05000000000000000000" pitchFamily="2" charset="2"/>
              <a:buNone/>
            </a:pPr>
            <a:r>
              <a:rPr lang="nl-BE" sz="1600" kern="0" dirty="0" smtClean="0">
                <a:solidFill>
                  <a:srgbClr val="92D050"/>
                </a:solidFill>
              </a:rPr>
              <a:t>Ligging: </a:t>
            </a:r>
            <a:r>
              <a:rPr lang="nl-BE" sz="1600" kern="0" dirty="0" smtClean="0">
                <a:solidFill>
                  <a:schemeClr val="tx1"/>
                </a:solidFill>
              </a:rPr>
              <a:t>Hoogbouwplein, Zelzate</a:t>
            </a:r>
          </a:p>
          <a:p>
            <a:pPr marL="0" indent="0">
              <a:buFont typeface="Wingdings" panose="05000000000000000000" pitchFamily="2" charset="2"/>
              <a:buNone/>
            </a:pPr>
            <a:r>
              <a:rPr lang="nl-BE" sz="1600" kern="0" dirty="0" smtClean="0">
                <a:solidFill>
                  <a:srgbClr val="92D050"/>
                </a:solidFill>
              </a:rPr>
              <a:t>Ontwerpteam: </a:t>
            </a:r>
            <a:r>
              <a:rPr lang="nl-BE" sz="1600" kern="0" dirty="0" smtClean="0">
                <a:solidFill>
                  <a:schemeClr val="tx1"/>
                </a:solidFill>
              </a:rPr>
              <a:t>KPW architecten, </a:t>
            </a:r>
            <a:r>
              <a:rPr lang="nl-BE" sz="1600" kern="0" dirty="0" err="1" smtClean="0">
                <a:solidFill>
                  <a:schemeClr val="tx1"/>
                </a:solidFill>
              </a:rPr>
              <a:t>Daidalos</a:t>
            </a:r>
            <a:r>
              <a:rPr lang="nl-BE" sz="1600" kern="0" dirty="0" smtClean="0">
                <a:solidFill>
                  <a:schemeClr val="tx1"/>
                </a:solidFill>
              </a:rPr>
              <a:t> </a:t>
            </a:r>
            <a:r>
              <a:rPr lang="nl-BE" sz="1600" kern="0" dirty="0" err="1" smtClean="0">
                <a:solidFill>
                  <a:schemeClr val="tx1"/>
                </a:solidFill>
              </a:rPr>
              <a:t>Peutz</a:t>
            </a:r>
            <a:endParaRPr lang="nl-BE" sz="1600" kern="0" dirty="0" smtClean="0">
              <a:solidFill>
                <a:schemeClr val="tx1"/>
              </a:solidFill>
            </a:endParaRPr>
          </a:p>
          <a:p>
            <a:pPr marL="0" indent="0">
              <a:buFont typeface="Wingdings" panose="05000000000000000000" pitchFamily="2" charset="2"/>
              <a:buNone/>
            </a:pPr>
            <a:r>
              <a:rPr lang="nl-BE" sz="1600" kern="0" dirty="0" smtClean="0">
                <a:solidFill>
                  <a:srgbClr val="92D050"/>
                </a:solidFill>
              </a:rPr>
              <a:t>Status: </a:t>
            </a:r>
            <a:r>
              <a:rPr lang="nl-BE" sz="1600" kern="0" dirty="0" smtClean="0">
                <a:solidFill>
                  <a:schemeClr val="tx1"/>
                </a:solidFill>
              </a:rPr>
              <a:t>oplevering </a:t>
            </a:r>
            <a:r>
              <a:rPr lang="nl-BE" sz="1600" kern="0" dirty="0" smtClean="0">
                <a:solidFill>
                  <a:schemeClr val="tx1"/>
                </a:solidFill>
              </a:rPr>
              <a:t>2017</a:t>
            </a:r>
            <a:endParaRPr lang="nl-BE" sz="1400" kern="0" dirty="0">
              <a:solidFill>
                <a:srgbClr val="92D050"/>
              </a:solidFill>
            </a:endParaRPr>
          </a:p>
        </p:txBody>
      </p:sp>
      <p:pic>
        <p:nvPicPr>
          <p:cNvPr id="12" name="Picture 2" descr="http://www.kpw-architecten.be/sites/all/themes/basic/images/logo.pn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98889" l="0" r="100000"/>
                    </a14:imgEffect>
                  </a14:imgLayer>
                </a14:imgProps>
              </a:ext>
              <a:ext uri="{28A0092B-C50C-407E-A947-70E740481C1C}">
                <a14:useLocalDpi xmlns:a14="http://schemas.microsoft.com/office/drawing/2010/main"/>
              </a:ext>
            </a:extLst>
          </a:blip>
          <a:srcRect/>
          <a:stretch>
            <a:fillRect/>
          </a:stretch>
        </p:blipFill>
        <p:spPr bwMode="auto">
          <a:xfrm>
            <a:off x="3809647" y="573547"/>
            <a:ext cx="1593185" cy="1147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173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OVAM-</a:t>
            </a:r>
            <a:r>
              <a:rPr lang="en-US" dirty="0" err="1" smtClean="0"/>
              <a:t>studie</a:t>
            </a:r>
            <a:endParaRPr lang="en-US" dirty="0"/>
          </a:p>
        </p:txBody>
      </p:sp>
      <p:sp>
        <p:nvSpPr>
          <p:cNvPr id="4" name="Text Placeholder 3"/>
          <p:cNvSpPr>
            <a:spLocks noGrp="1"/>
          </p:cNvSpPr>
          <p:nvPr>
            <p:ph type="body" sz="quarter" idx="11"/>
          </p:nvPr>
        </p:nvSpPr>
        <p:spPr/>
        <p:txBody>
          <a:bodyPr/>
          <a:lstStyle/>
          <a:p>
            <a:r>
              <a:rPr lang="en-US" dirty="0" err="1" smtClean="0"/>
              <a:t>Ontwerpadvies</a:t>
            </a:r>
            <a:r>
              <a:rPr lang="en-US" dirty="0" smtClean="0"/>
              <a:t> van </a:t>
            </a:r>
            <a:r>
              <a:rPr lang="en-US" dirty="0" err="1" smtClean="0"/>
              <a:t>lopende</a:t>
            </a:r>
            <a:r>
              <a:rPr lang="en-US" dirty="0" smtClean="0"/>
              <a:t> </a:t>
            </a:r>
            <a:r>
              <a:rPr lang="en-US" dirty="0" err="1" smtClean="0"/>
              <a:t>projecten</a:t>
            </a:r>
            <a:r>
              <a:rPr lang="en-US" dirty="0" smtClean="0"/>
              <a:t>…</a:t>
            </a: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31</a:t>
            </a:fld>
            <a:endParaRPr lang="en-US" dirty="0"/>
          </a:p>
        </p:txBody>
      </p:sp>
      <p:pic>
        <p:nvPicPr>
          <p:cNvPr id="3074"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7" y="2082332"/>
            <a:ext cx="3960000" cy="269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09" y="2062333"/>
            <a:ext cx="3960000" cy="273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252598" y="4982952"/>
            <a:ext cx="2101857" cy="369332"/>
          </a:xfrm>
          <a:prstGeom prst="rect">
            <a:avLst/>
          </a:prstGeom>
          <a:noFill/>
        </p:spPr>
        <p:txBody>
          <a:bodyPr wrap="none" rtlCol="0">
            <a:spAutoFit/>
          </a:bodyPr>
          <a:lstStyle/>
          <a:p>
            <a:r>
              <a:rPr lang="en-US" dirty="0" err="1" smtClean="0"/>
              <a:t>Bestaande</a:t>
            </a:r>
            <a:r>
              <a:rPr lang="en-US" dirty="0" smtClean="0"/>
              <a:t> </a:t>
            </a:r>
            <a:r>
              <a:rPr lang="en-US" dirty="0" err="1" smtClean="0"/>
              <a:t>situatie</a:t>
            </a:r>
            <a:endParaRPr lang="en-US" dirty="0"/>
          </a:p>
        </p:txBody>
      </p:sp>
      <p:sp>
        <p:nvSpPr>
          <p:cNvPr id="13" name="TextBox 12"/>
          <p:cNvSpPr txBox="1"/>
          <p:nvPr/>
        </p:nvSpPr>
        <p:spPr>
          <a:xfrm>
            <a:off x="5364088" y="4982952"/>
            <a:ext cx="2824812" cy="369332"/>
          </a:xfrm>
          <a:prstGeom prst="rect">
            <a:avLst/>
          </a:prstGeom>
          <a:noFill/>
        </p:spPr>
        <p:txBody>
          <a:bodyPr wrap="none" rtlCol="0">
            <a:spAutoFit/>
          </a:bodyPr>
          <a:lstStyle/>
          <a:p>
            <a:r>
              <a:rPr lang="en-US" dirty="0" err="1" smtClean="0"/>
              <a:t>Gekozen</a:t>
            </a:r>
            <a:r>
              <a:rPr lang="en-US" dirty="0" smtClean="0"/>
              <a:t> </a:t>
            </a:r>
            <a:r>
              <a:rPr lang="en-US" dirty="0" err="1" smtClean="0"/>
              <a:t>ontwerpvoorstel</a:t>
            </a:r>
            <a:endParaRPr lang="en-US" dirty="0"/>
          </a:p>
        </p:txBody>
      </p:sp>
      <p:pic>
        <p:nvPicPr>
          <p:cNvPr id="14" name="Picture 2" descr="http://www.kpw-architecten.be/sites/all/themes/basic/images/logo.png"/>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0" b="98889" l="0" r="100000"/>
                    </a14:imgEffect>
                  </a14:imgLayer>
                </a14:imgProps>
              </a:ext>
              <a:ext uri="{28A0092B-C50C-407E-A947-70E740481C1C}">
                <a14:useLocalDpi xmlns:a14="http://schemas.microsoft.com/office/drawing/2010/main"/>
              </a:ext>
            </a:extLst>
          </a:blip>
          <a:srcRect/>
          <a:stretch>
            <a:fillRect/>
          </a:stretch>
        </p:blipFill>
        <p:spPr bwMode="auto">
          <a:xfrm>
            <a:off x="3809647" y="573547"/>
            <a:ext cx="1593185" cy="1147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081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OVAM-</a:t>
            </a:r>
            <a:r>
              <a:rPr lang="en-US" dirty="0" err="1"/>
              <a:t>studie</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1"/>
          </p:nvPr>
        </p:nvSpPr>
        <p:spPr/>
        <p:txBody>
          <a:bodyPr/>
          <a:lstStyle/>
          <a:p>
            <a:endParaRPr lang="en-US"/>
          </a:p>
        </p:txBody>
      </p:sp>
      <p:sp>
        <p:nvSpPr>
          <p:cNvPr id="5" name="Footer Placeholder 4"/>
          <p:cNvSpPr>
            <a:spLocks noGrp="1"/>
          </p:cNvSpPr>
          <p:nvPr>
            <p:ph type="ftr" sz="quarter" idx="4294967295"/>
          </p:nvPr>
        </p:nvSpPr>
        <p:spPr>
          <a:xfrm>
            <a:off x="457200" y="6121766"/>
            <a:ext cx="1989138" cy="365125"/>
          </a:xfrm>
          <a:prstGeom prst="rect">
            <a:avLst/>
          </a:prstGeom>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32</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390" y="1147094"/>
            <a:ext cx="90297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www.kpw-architecten.be/sites/all/themes/basic/images/logo.pn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98889" l="0" r="100000"/>
                    </a14:imgEffect>
                  </a14:imgLayer>
                </a14:imgProps>
              </a:ext>
              <a:ext uri="{28A0092B-C50C-407E-A947-70E740481C1C}">
                <a14:useLocalDpi xmlns:a14="http://schemas.microsoft.com/office/drawing/2010/main"/>
              </a:ext>
            </a:extLst>
          </a:blip>
          <a:srcRect/>
          <a:stretch>
            <a:fillRect/>
          </a:stretch>
        </p:blipFill>
        <p:spPr bwMode="auto">
          <a:xfrm>
            <a:off x="3809647" y="573547"/>
            <a:ext cx="1593185" cy="1147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207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OVAM-</a:t>
            </a:r>
            <a:r>
              <a:rPr lang="en-US" dirty="0" err="1" smtClean="0"/>
              <a:t>studie</a:t>
            </a:r>
            <a:endParaRPr lang="en-US" dirty="0"/>
          </a:p>
        </p:txBody>
      </p:sp>
      <p:sp>
        <p:nvSpPr>
          <p:cNvPr id="4" name="Text Placeholder 3"/>
          <p:cNvSpPr>
            <a:spLocks noGrp="1"/>
          </p:cNvSpPr>
          <p:nvPr>
            <p:ph type="body" sz="quarter" idx="11"/>
          </p:nvPr>
        </p:nvSpPr>
        <p:spPr/>
        <p:txBody>
          <a:bodyPr/>
          <a:lstStyle/>
          <a:p>
            <a:r>
              <a:rPr lang="en-US" dirty="0" err="1" smtClean="0"/>
              <a:t>Ontwerpadvies</a:t>
            </a:r>
            <a:r>
              <a:rPr lang="en-US" dirty="0" smtClean="0"/>
              <a:t> van </a:t>
            </a:r>
            <a:r>
              <a:rPr lang="en-US" dirty="0" err="1" smtClean="0"/>
              <a:t>lopende</a:t>
            </a:r>
            <a:r>
              <a:rPr lang="en-US" dirty="0" smtClean="0"/>
              <a:t> </a:t>
            </a:r>
            <a:r>
              <a:rPr lang="en-US" dirty="0" err="1" smtClean="0"/>
              <a:t>projecten</a:t>
            </a:r>
            <a:r>
              <a:rPr lang="en-US" dirty="0" smtClean="0"/>
              <a:t>…</a:t>
            </a:r>
            <a:endParaRPr lang="en-US" dirty="0"/>
          </a:p>
        </p:txBody>
      </p:sp>
      <p:sp>
        <p:nvSpPr>
          <p:cNvPr id="5" name="Footer Placeholder 4"/>
          <p:cNvSpPr>
            <a:spLocks noGrp="1"/>
          </p:cNvSpPr>
          <p:nvPr>
            <p:ph type="ftr" sz="quarter" idx="4294967295"/>
          </p:nvPr>
        </p:nvSpPr>
        <p:spPr>
          <a:xfrm>
            <a:off x="457200" y="6121766"/>
            <a:ext cx="1989138" cy="365125"/>
          </a:xfrm>
          <a:prstGeom prst="rect">
            <a:avLst/>
          </a:prstGeom>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33</a:t>
            </a:fld>
            <a:endParaRPr lang="en-US" dirty="0"/>
          </a:p>
        </p:txBody>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550"/>
          <a:stretch/>
        </p:blipFill>
        <p:spPr bwMode="auto">
          <a:xfrm>
            <a:off x="0" y="404664"/>
            <a:ext cx="9144000" cy="635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www.kpw-architecten.be/sites/all/themes/basic/images/logo.pn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98889" l="0" r="100000"/>
                    </a14:imgEffect>
                  </a14:imgLayer>
                </a14:imgProps>
              </a:ext>
              <a:ext uri="{28A0092B-C50C-407E-A947-70E740481C1C}">
                <a14:useLocalDpi xmlns:a14="http://schemas.microsoft.com/office/drawing/2010/main"/>
              </a:ext>
            </a:extLst>
          </a:blip>
          <a:srcRect/>
          <a:stretch>
            <a:fillRect/>
          </a:stretch>
        </p:blipFill>
        <p:spPr bwMode="auto">
          <a:xfrm>
            <a:off x="3809647" y="573547"/>
            <a:ext cx="1593185" cy="1147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483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OVAM-</a:t>
            </a:r>
            <a:r>
              <a:rPr lang="en-US" dirty="0" err="1" smtClean="0"/>
              <a:t>studie</a:t>
            </a:r>
            <a:endParaRPr lang="en-US" dirty="0"/>
          </a:p>
        </p:txBody>
      </p:sp>
      <p:sp>
        <p:nvSpPr>
          <p:cNvPr id="4" name="Text Placeholder 3"/>
          <p:cNvSpPr>
            <a:spLocks noGrp="1"/>
          </p:cNvSpPr>
          <p:nvPr>
            <p:ph type="body" sz="quarter" idx="11"/>
          </p:nvPr>
        </p:nvSpPr>
        <p:spPr/>
        <p:txBody>
          <a:bodyPr/>
          <a:lstStyle/>
          <a:p>
            <a:r>
              <a:rPr lang="en-US" dirty="0" err="1" smtClean="0"/>
              <a:t>Ontwerpadvies</a:t>
            </a:r>
            <a:r>
              <a:rPr lang="en-US" dirty="0" smtClean="0"/>
              <a:t> van </a:t>
            </a:r>
            <a:r>
              <a:rPr lang="en-US" dirty="0" err="1" smtClean="0"/>
              <a:t>lopende</a:t>
            </a:r>
            <a:r>
              <a:rPr lang="en-US" dirty="0" smtClean="0"/>
              <a:t> </a:t>
            </a:r>
            <a:r>
              <a:rPr lang="en-US" dirty="0" err="1" smtClean="0"/>
              <a:t>projecten</a:t>
            </a:r>
            <a:r>
              <a:rPr lang="en-US" dirty="0" smtClean="0"/>
              <a:t>…</a:t>
            </a:r>
            <a:endParaRPr lang="en-US" dirty="0"/>
          </a:p>
        </p:txBody>
      </p:sp>
      <p:sp>
        <p:nvSpPr>
          <p:cNvPr id="5" name="Footer Placeholder 4"/>
          <p:cNvSpPr>
            <a:spLocks noGrp="1"/>
          </p:cNvSpPr>
          <p:nvPr>
            <p:ph type="ftr" sz="quarter" idx="4294967295"/>
          </p:nvPr>
        </p:nvSpPr>
        <p:spPr>
          <a:xfrm>
            <a:off x="457200" y="6121766"/>
            <a:ext cx="1989138" cy="365125"/>
          </a:xfrm>
          <a:prstGeom prst="rect">
            <a:avLst/>
          </a:prstGeom>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34</a:t>
            </a:fld>
            <a:endParaRPr lang="en-US" dirty="0"/>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98236"/>
            <a:ext cx="9143999" cy="6459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http://www.kpw-architecten.be/sites/all/themes/basic/images/logo.pn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98889" l="0" r="100000"/>
                    </a14:imgEffect>
                  </a14:imgLayer>
                </a14:imgProps>
              </a:ext>
              <a:ext uri="{28A0092B-C50C-407E-A947-70E740481C1C}">
                <a14:useLocalDpi xmlns:a14="http://schemas.microsoft.com/office/drawing/2010/main"/>
              </a:ext>
            </a:extLst>
          </a:blip>
          <a:srcRect/>
          <a:stretch>
            <a:fillRect/>
          </a:stretch>
        </p:blipFill>
        <p:spPr bwMode="auto">
          <a:xfrm>
            <a:off x="3809647" y="573547"/>
            <a:ext cx="1593185" cy="1147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30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OVAM-</a:t>
            </a:r>
            <a:r>
              <a:rPr lang="en-US" dirty="0" err="1"/>
              <a:t>studie</a:t>
            </a:r>
            <a:endParaRPr lang="en-US" dirty="0"/>
          </a:p>
        </p:txBody>
      </p:sp>
      <p:sp>
        <p:nvSpPr>
          <p:cNvPr id="4" name="Text Placeholder 3"/>
          <p:cNvSpPr>
            <a:spLocks noGrp="1"/>
          </p:cNvSpPr>
          <p:nvPr>
            <p:ph type="body" sz="quarter" idx="11"/>
          </p:nvPr>
        </p:nvSpPr>
        <p:spPr>
          <a:xfrm>
            <a:off x="267885" y="3102670"/>
            <a:ext cx="2530624" cy="714728"/>
          </a:xfrm>
        </p:spPr>
        <p:txBody>
          <a:bodyPr/>
          <a:lstStyle/>
          <a:p>
            <a:pPr algn="ctr"/>
            <a:r>
              <a:rPr lang="en-US" dirty="0" err="1" smtClean="0">
                <a:solidFill>
                  <a:srgbClr val="C00000"/>
                </a:solidFill>
              </a:rPr>
              <a:t>Conventionele</a:t>
            </a:r>
            <a:r>
              <a:rPr lang="en-US" dirty="0" smtClean="0">
                <a:solidFill>
                  <a:srgbClr val="C00000"/>
                </a:solidFill>
              </a:rPr>
              <a:t> </a:t>
            </a:r>
            <a:r>
              <a:rPr lang="en-US" dirty="0" err="1" smtClean="0">
                <a:solidFill>
                  <a:srgbClr val="C00000"/>
                </a:solidFill>
              </a:rPr>
              <a:t>vloeropbouw</a:t>
            </a:r>
            <a:endParaRPr lang="en-US" dirty="0">
              <a:solidFill>
                <a:srgbClr val="C00000"/>
              </a:solidFill>
            </a:endParaRPr>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35</a:t>
            </a:fld>
            <a:endParaRPr lang="en-US" dirty="0"/>
          </a:p>
        </p:txBody>
      </p:sp>
      <p:pic>
        <p:nvPicPr>
          <p:cNvPr id="4100" name="Picture 103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49054" y="1061435"/>
            <a:ext cx="575945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03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83979" y="3474600"/>
            <a:ext cx="572452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40" descr="Vloer_Woning_Conv"/>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7885" y="1403111"/>
            <a:ext cx="2979425" cy="164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39" descr="Vloer_Woning_Al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213" y="3713027"/>
            <a:ext cx="3183097" cy="164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3"/>
          <p:cNvSpPr txBox="1">
            <a:spLocks/>
          </p:cNvSpPr>
          <p:nvPr/>
        </p:nvSpPr>
        <p:spPr>
          <a:xfrm>
            <a:off x="267885" y="5517232"/>
            <a:ext cx="2530624" cy="714728"/>
          </a:xfrm>
          <a:prstGeom prst="rect">
            <a:avLst/>
          </a:prstGeom>
        </p:spPr>
        <p:txBody>
          <a:bodyPr vert="horz" lIns="91440" tIns="45720" rIns="91440" bIns="45720" rtlCol="0">
            <a:normAutofit/>
          </a:bodyPr>
          <a:lstStyle>
            <a:lvl1pPr marL="0" indent="0" algn="l" defTabSz="457200" rtl="0" eaLnBrk="1" latinLnBrk="0" hangingPunct="1">
              <a:spcBef>
                <a:spcPct val="20000"/>
              </a:spcBef>
              <a:buClr>
                <a:schemeClr val="tx1"/>
              </a:buClr>
              <a:buFont typeface="Lucida Grande"/>
              <a:buNone/>
              <a:defRPr sz="1400" i="1" kern="1200">
                <a:solidFill>
                  <a:srgbClr val="47A6D9"/>
                </a:solidFill>
                <a:latin typeface="Trebuchet MS"/>
                <a:ea typeface="+mn-ea"/>
                <a:cs typeface="Trebuchet MS"/>
              </a:defRPr>
            </a:lvl1pPr>
            <a:lvl2pPr marL="742950" indent="-285750" algn="l" defTabSz="457200" rtl="0" eaLnBrk="1" latinLnBrk="0" hangingPunct="1">
              <a:spcBef>
                <a:spcPct val="20000"/>
              </a:spcBef>
              <a:buClr>
                <a:schemeClr val="tx1"/>
              </a:buClr>
              <a:buFont typeface="Lucida Grande"/>
              <a:buChar char="»"/>
              <a:defRPr sz="2000" kern="1200">
                <a:solidFill>
                  <a:srgbClr val="4C4C4C"/>
                </a:solidFill>
                <a:latin typeface="Trebuchet MS"/>
                <a:ea typeface="+mn-ea"/>
                <a:cs typeface="Trebuchet MS"/>
              </a:defRPr>
            </a:lvl2pPr>
            <a:lvl3pPr marL="1143000" indent="-228600" algn="l" defTabSz="457200" rtl="0" eaLnBrk="1" latinLnBrk="0" hangingPunct="1">
              <a:spcBef>
                <a:spcPct val="20000"/>
              </a:spcBef>
              <a:buClr>
                <a:schemeClr val="tx1"/>
              </a:buClr>
              <a:buFont typeface="Lucida Grande"/>
              <a:buChar char="»"/>
              <a:defRPr sz="2000" kern="1200">
                <a:solidFill>
                  <a:srgbClr val="4C4C4C"/>
                </a:solidFill>
                <a:latin typeface="Trebuchet MS"/>
                <a:ea typeface="+mn-ea"/>
                <a:cs typeface="Trebuchet MS"/>
              </a:defRPr>
            </a:lvl3pPr>
            <a:lvl4pPr marL="1600200" indent="-228600" algn="l" defTabSz="457200" rtl="0" eaLnBrk="1" latinLnBrk="0" hangingPunct="1">
              <a:spcBef>
                <a:spcPct val="20000"/>
              </a:spcBef>
              <a:buClr>
                <a:schemeClr val="tx1"/>
              </a:buClr>
              <a:buFont typeface="Lucida Grande"/>
              <a:buChar char="»"/>
              <a:defRPr sz="2000" kern="1200">
                <a:solidFill>
                  <a:srgbClr val="4C4C4C"/>
                </a:solidFill>
                <a:latin typeface="Trebuchet MS"/>
                <a:ea typeface="+mn-ea"/>
                <a:cs typeface="Trebuchet MS"/>
              </a:defRPr>
            </a:lvl4pPr>
            <a:lvl5pPr marL="2057400" indent="-228600" algn="l" defTabSz="457200" rtl="0" eaLnBrk="1" latinLnBrk="0" hangingPunct="1">
              <a:spcBef>
                <a:spcPct val="20000"/>
              </a:spcBef>
              <a:buClr>
                <a:schemeClr val="tx1"/>
              </a:buClr>
              <a:buFont typeface="Arial"/>
              <a:buChar char="»"/>
              <a:defRPr sz="2000" kern="1200">
                <a:solidFill>
                  <a:srgbClr val="4C4C4C"/>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err="1" smtClean="0"/>
              <a:t>Alternatieve</a:t>
            </a:r>
            <a:r>
              <a:rPr lang="en-US" dirty="0" smtClean="0"/>
              <a:t> </a:t>
            </a:r>
            <a:r>
              <a:rPr lang="en-US" dirty="0" err="1" smtClean="0"/>
              <a:t>dynamische</a:t>
            </a:r>
            <a:r>
              <a:rPr lang="en-US" dirty="0" smtClean="0"/>
              <a:t> </a:t>
            </a:r>
            <a:r>
              <a:rPr lang="en-US" dirty="0" err="1" smtClean="0"/>
              <a:t>vloeropbouw</a:t>
            </a:r>
            <a:endParaRPr lang="en-US" dirty="0"/>
          </a:p>
        </p:txBody>
      </p:sp>
      <p:pic>
        <p:nvPicPr>
          <p:cNvPr id="14" name="Picture 2" descr="C:\Users\gwaldo\Desktop\Tekeningen\ELEMENTEN\milieu.bmp"/>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0" b="79688" l="0" r="100000">
                        <a14:foregroundMark x1="47917" y1="67188" x2="47917" y2="67188"/>
                        <a14:foregroundMark x1="83333" y1="57813" x2="83333" y2="57813"/>
                        <a14:foregroundMark x1="8333" y1="53125" x2="8333" y2="53125"/>
                        <a14:foregroundMark x1="27083" y1="65625" x2="27083" y2="65625"/>
                        <a14:foregroundMark x1="33333" y1="67188" x2="33333" y2="67188"/>
                        <a14:foregroundMark x1="16667" y1="57813" x2="16667" y2="57813"/>
                        <a14:foregroundMark x1="66667" y1="65625" x2="66667" y2="65625"/>
                        <a14:foregroundMark x1="31250" y1="42188" x2="31250" y2="42188"/>
                      </a14:backgroundRemoval>
                    </a14:imgEffect>
                  </a14:imgLayer>
                </a14:imgProps>
              </a:ext>
              <a:ext uri="{28A0092B-C50C-407E-A947-70E740481C1C}">
                <a14:useLocalDpi xmlns:a14="http://schemas.microsoft.com/office/drawing/2010/main"/>
              </a:ext>
            </a:extLst>
          </a:blip>
          <a:srcRect/>
          <a:stretch>
            <a:fillRect/>
          </a:stretch>
        </p:blipFill>
        <p:spPr bwMode="auto">
          <a:xfrm>
            <a:off x="3923928" y="3578883"/>
            <a:ext cx="442607" cy="59014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gwaldo\Desktop\Tekeningen\ELEMENTEN\financieel.bmp"/>
          <p:cNvPicPr>
            <a:picLocks noChangeAspect="1" noChangeArrowheads="1"/>
          </p:cNvPicPr>
          <p:nvPr/>
        </p:nvPicPr>
        <p:blipFill rotWithShape="1">
          <a:blip r:embed="rId8" cstate="screen">
            <a:extLst>
              <a:ext uri="{BEBA8EAE-BF5A-486C-A8C5-ECC9F3942E4B}">
                <a14:imgProps xmlns:a14="http://schemas.microsoft.com/office/drawing/2010/main">
                  <a14:imgLayer r:embed="rId9">
                    <a14:imgEffect>
                      <a14:backgroundRemoval t="0" b="100000" l="8333" r="88889"/>
                    </a14:imgEffect>
                  </a14:imgLayer>
                </a14:imgProps>
              </a:ext>
              <a:ext uri="{28A0092B-C50C-407E-A947-70E740481C1C}">
                <a14:useLocalDpi xmlns:a14="http://schemas.microsoft.com/office/drawing/2010/main"/>
              </a:ext>
            </a:extLst>
          </a:blip>
          <a:srcRect/>
          <a:stretch/>
        </p:blipFill>
        <p:spPr bwMode="auto">
          <a:xfrm>
            <a:off x="3816628" y="1181807"/>
            <a:ext cx="657206" cy="44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06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OVAM-</a:t>
            </a:r>
            <a:r>
              <a:rPr lang="en-US" dirty="0" err="1"/>
              <a:t>studie</a:t>
            </a:r>
            <a:endParaRPr lang="en-US" dirty="0"/>
          </a:p>
        </p:txBody>
      </p:sp>
      <p:sp>
        <p:nvSpPr>
          <p:cNvPr id="4" name="Text Placeholder 3"/>
          <p:cNvSpPr>
            <a:spLocks noGrp="1"/>
          </p:cNvSpPr>
          <p:nvPr>
            <p:ph type="body" sz="quarter" idx="11"/>
          </p:nvPr>
        </p:nvSpPr>
        <p:spPr/>
        <p:txBody>
          <a:bodyPr/>
          <a:lstStyle/>
          <a:p>
            <a:endParaRPr lang="en-US"/>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36</a:t>
            </a:fld>
            <a:endParaRPr lang="en-US" dirty="0"/>
          </a:p>
        </p:txBody>
      </p:sp>
      <p:pic>
        <p:nvPicPr>
          <p:cNvPr id="5122" name="Picture 105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03848" y="1040469"/>
            <a:ext cx="573722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05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3847" y="3429000"/>
            <a:ext cx="57372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59" descr="BiWand_Ruimte_Conv"/>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1040469"/>
            <a:ext cx="2862263"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058" descr="BiWand_Ruimte_Alt"/>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0583" y="3429000"/>
            <a:ext cx="274320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3"/>
          <p:cNvSpPr txBox="1">
            <a:spLocks/>
          </p:cNvSpPr>
          <p:nvPr/>
        </p:nvSpPr>
        <p:spPr>
          <a:xfrm>
            <a:off x="267885" y="3102670"/>
            <a:ext cx="2530624" cy="714728"/>
          </a:xfrm>
          <a:prstGeom prst="rect">
            <a:avLst/>
          </a:prstGeom>
        </p:spPr>
        <p:txBody>
          <a:bodyPr vert="horz" lIns="91440" tIns="45720" rIns="91440" bIns="45720" rtlCol="0">
            <a:normAutofit/>
          </a:bodyPr>
          <a:lstStyle>
            <a:lvl1pPr marL="0" indent="0" algn="l" defTabSz="457200" rtl="0" eaLnBrk="1" latinLnBrk="0" hangingPunct="1">
              <a:spcBef>
                <a:spcPct val="20000"/>
              </a:spcBef>
              <a:buClr>
                <a:schemeClr val="tx1"/>
              </a:buClr>
              <a:buFont typeface="Lucida Grande"/>
              <a:buNone/>
              <a:defRPr sz="1400" i="1" kern="1200">
                <a:solidFill>
                  <a:srgbClr val="47A6D9"/>
                </a:solidFill>
                <a:latin typeface="Trebuchet MS"/>
                <a:ea typeface="+mn-ea"/>
                <a:cs typeface="Trebuchet MS"/>
              </a:defRPr>
            </a:lvl1pPr>
            <a:lvl2pPr marL="742950" indent="-285750" algn="l" defTabSz="457200" rtl="0" eaLnBrk="1" latinLnBrk="0" hangingPunct="1">
              <a:spcBef>
                <a:spcPct val="20000"/>
              </a:spcBef>
              <a:buClr>
                <a:schemeClr val="tx1"/>
              </a:buClr>
              <a:buFont typeface="Lucida Grande"/>
              <a:buChar char="»"/>
              <a:defRPr sz="2000" kern="1200">
                <a:solidFill>
                  <a:srgbClr val="4C4C4C"/>
                </a:solidFill>
                <a:latin typeface="Trebuchet MS"/>
                <a:ea typeface="+mn-ea"/>
                <a:cs typeface="Trebuchet MS"/>
              </a:defRPr>
            </a:lvl2pPr>
            <a:lvl3pPr marL="1143000" indent="-228600" algn="l" defTabSz="457200" rtl="0" eaLnBrk="1" latinLnBrk="0" hangingPunct="1">
              <a:spcBef>
                <a:spcPct val="20000"/>
              </a:spcBef>
              <a:buClr>
                <a:schemeClr val="tx1"/>
              </a:buClr>
              <a:buFont typeface="Lucida Grande"/>
              <a:buChar char="»"/>
              <a:defRPr sz="2000" kern="1200">
                <a:solidFill>
                  <a:srgbClr val="4C4C4C"/>
                </a:solidFill>
                <a:latin typeface="Trebuchet MS"/>
                <a:ea typeface="+mn-ea"/>
                <a:cs typeface="Trebuchet MS"/>
              </a:defRPr>
            </a:lvl3pPr>
            <a:lvl4pPr marL="1600200" indent="-228600" algn="l" defTabSz="457200" rtl="0" eaLnBrk="1" latinLnBrk="0" hangingPunct="1">
              <a:spcBef>
                <a:spcPct val="20000"/>
              </a:spcBef>
              <a:buClr>
                <a:schemeClr val="tx1"/>
              </a:buClr>
              <a:buFont typeface="Lucida Grande"/>
              <a:buChar char="»"/>
              <a:defRPr sz="2000" kern="1200">
                <a:solidFill>
                  <a:srgbClr val="4C4C4C"/>
                </a:solidFill>
                <a:latin typeface="Trebuchet MS"/>
                <a:ea typeface="+mn-ea"/>
                <a:cs typeface="Trebuchet MS"/>
              </a:defRPr>
            </a:lvl4pPr>
            <a:lvl5pPr marL="2057400" indent="-228600" algn="l" defTabSz="457200" rtl="0" eaLnBrk="1" latinLnBrk="0" hangingPunct="1">
              <a:spcBef>
                <a:spcPct val="20000"/>
              </a:spcBef>
              <a:buClr>
                <a:schemeClr val="tx1"/>
              </a:buClr>
              <a:buFont typeface="Arial"/>
              <a:buChar char="»"/>
              <a:defRPr sz="2000" kern="1200">
                <a:solidFill>
                  <a:srgbClr val="4C4C4C"/>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err="1" smtClean="0">
                <a:solidFill>
                  <a:srgbClr val="C00000"/>
                </a:solidFill>
              </a:rPr>
              <a:t>Conventionele</a:t>
            </a:r>
            <a:r>
              <a:rPr lang="en-US" dirty="0" smtClean="0">
                <a:solidFill>
                  <a:srgbClr val="C00000"/>
                </a:solidFill>
              </a:rPr>
              <a:t> </a:t>
            </a:r>
            <a:r>
              <a:rPr lang="en-US" dirty="0" err="1" smtClean="0">
                <a:solidFill>
                  <a:srgbClr val="C00000"/>
                </a:solidFill>
              </a:rPr>
              <a:t>wandopbouw</a:t>
            </a:r>
            <a:endParaRPr lang="en-US" dirty="0">
              <a:solidFill>
                <a:srgbClr val="C00000"/>
              </a:solidFill>
            </a:endParaRPr>
          </a:p>
        </p:txBody>
      </p:sp>
      <p:sp>
        <p:nvSpPr>
          <p:cNvPr id="12" name="Text Placeholder 3"/>
          <p:cNvSpPr txBox="1">
            <a:spLocks/>
          </p:cNvSpPr>
          <p:nvPr/>
        </p:nvSpPr>
        <p:spPr>
          <a:xfrm>
            <a:off x="267885" y="5517232"/>
            <a:ext cx="2530624" cy="714728"/>
          </a:xfrm>
          <a:prstGeom prst="rect">
            <a:avLst/>
          </a:prstGeom>
        </p:spPr>
        <p:txBody>
          <a:bodyPr vert="horz" lIns="91440" tIns="45720" rIns="91440" bIns="45720" rtlCol="0">
            <a:normAutofit/>
          </a:bodyPr>
          <a:lstStyle>
            <a:lvl1pPr marL="0" indent="0" algn="l" defTabSz="457200" rtl="0" eaLnBrk="1" latinLnBrk="0" hangingPunct="1">
              <a:spcBef>
                <a:spcPct val="20000"/>
              </a:spcBef>
              <a:buClr>
                <a:schemeClr val="tx1"/>
              </a:buClr>
              <a:buFont typeface="Lucida Grande"/>
              <a:buNone/>
              <a:defRPr sz="1400" i="1" kern="1200">
                <a:solidFill>
                  <a:srgbClr val="47A6D9"/>
                </a:solidFill>
                <a:latin typeface="Trebuchet MS"/>
                <a:ea typeface="+mn-ea"/>
                <a:cs typeface="Trebuchet MS"/>
              </a:defRPr>
            </a:lvl1pPr>
            <a:lvl2pPr marL="742950" indent="-285750" algn="l" defTabSz="457200" rtl="0" eaLnBrk="1" latinLnBrk="0" hangingPunct="1">
              <a:spcBef>
                <a:spcPct val="20000"/>
              </a:spcBef>
              <a:buClr>
                <a:schemeClr val="tx1"/>
              </a:buClr>
              <a:buFont typeface="Lucida Grande"/>
              <a:buChar char="»"/>
              <a:defRPr sz="2000" kern="1200">
                <a:solidFill>
                  <a:srgbClr val="4C4C4C"/>
                </a:solidFill>
                <a:latin typeface="Trebuchet MS"/>
                <a:ea typeface="+mn-ea"/>
                <a:cs typeface="Trebuchet MS"/>
              </a:defRPr>
            </a:lvl2pPr>
            <a:lvl3pPr marL="1143000" indent="-228600" algn="l" defTabSz="457200" rtl="0" eaLnBrk="1" latinLnBrk="0" hangingPunct="1">
              <a:spcBef>
                <a:spcPct val="20000"/>
              </a:spcBef>
              <a:buClr>
                <a:schemeClr val="tx1"/>
              </a:buClr>
              <a:buFont typeface="Lucida Grande"/>
              <a:buChar char="»"/>
              <a:defRPr sz="2000" kern="1200">
                <a:solidFill>
                  <a:srgbClr val="4C4C4C"/>
                </a:solidFill>
                <a:latin typeface="Trebuchet MS"/>
                <a:ea typeface="+mn-ea"/>
                <a:cs typeface="Trebuchet MS"/>
              </a:defRPr>
            </a:lvl3pPr>
            <a:lvl4pPr marL="1600200" indent="-228600" algn="l" defTabSz="457200" rtl="0" eaLnBrk="1" latinLnBrk="0" hangingPunct="1">
              <a:spcBef>
                <a:spcPct val="20000"/>
              </a:spcBef>
              <a:buClr>
                <a:schemeClr val="tx1"/>
              </a:buClr>
              <a:buFont typeface="Lucida Grande"/>
              <a:buChar char="»"/>
              <a:defRPr sz="2000" kern="1200">
                <a:solidFill>
                  <a:srgbClr val="4C4C4C"/>
                </a:solidFill>
                <a:latin typeface="Trebuchet MS"/>
                <a:ea typeface="+mn-ea"/>
                <a:cs typeface="Trebuchet MS"/>
              </a:defRPr>
            </a:lvl4pPr>
            <a:lvl5pPr marL="2057400" indent="-228600" algn="l" defTabSz="457200" rtl="0" eaLnBrk="1" latinLnBrk="0" hangingPunct="1">
              <a:spcBef>
                <a:spcPct val="20000"/>
              </a:spcBef>
              <a:buClr>
                <a:schemeClr val="tx1"/>
              </a:buClr>
              <a:buFont typeface="Arial"/>
              <a:buChar char="»"/>
              <a:defRPr sz="2000" kern="1200">
                <a:solidFill>
                  <a:srgbClr val="4C4C4C"/>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err="1" smtClean="0"/>
              <a:t>Alternatieve</a:t>
            </a:r>
            <a:r>
              <a:rPr lang="en-US" dirty="0" smtClean="0"/>
              <a:t> </a:t>
            </a:r>
            <a:r>
              <a:rPr lang="en-US" dirty="0" err="1" smtClean="0"/>
              <a:t>dynamische</a:t>
            </a:r>
            <a:r>
              <a:rPr lang="en-US" dirty="0" smtClean="0"/>
              <a:t> </a:t>
            </a:r>
            <a:r>
              <a:rPr lang="en-US" dirty="0" err="1" smtClean="0"/>
              <a:t>wandopbouw</a:t>
            </a:r>
            <a:endParaRPr lang="en-US" dirty="0"/>
          </a:p>
        </p:txBody>
      </p:sp>
      <p:pic>
        <p:nvPicPr>
          <p:cNvPr id="13" name="Picture 2" descr="C:\Users\gwaldo\Desktop\Tekeningen\ELEMENTEN\milieu.bmp"/>
          <p:cNvPicPr>
            <a:picLocks noChangeAspect="1" noChangeArrowheads="1"/>
          </p:cNvPicPr>
          <p:nvPr/>
        </p:nvPicPr>
        <p:blipFill>
          <a:blip r:embed="rId6" cstate="screen">
            <a:extLst>
              <a:ext uri="{BEBA8EAE-BF5A-486C-A8C5-ECC9F3942E4B}">
                <a14:imgProps xmlns:a14="http://schemas.microsoft.com/office/drawing/2010/main">
                  <a14:imgLayer r:embed="rId7">
                    <a14:imgEffect>
                      <a14:backgroundRemoval t="0" b="79688" l="0" r="100000">
                        <a14:foregroundMark x1="47917" y1="67188" x2="47917" y2="67188"/>
                        <a14:foregroundMark x1="83333" y1="57813" x2="83333" y2="57813"/>
                        <a14:foregroundMark x1="8333" y1="53125" x2="8333" y2="53125"/>
                        <a14:foregroundMark x1="27083" y1="65625" x2="27083" y2="65625"/>
                        <a14:foregroundMark x1="33333" y1="67188" x2="33333" y2="67188"/>
                        <a14:foregroundMark x1="16667" y1="57813" x2="16667" y2="57813"/>
                        <a14:foregroundMark x1="66667" y1="65625" x2="66667" y2="65625"/>
                        <a14:foregroundMark x1="31250" y1="42188" x2="31250" y2="42188"/>
                      </a14:backgroundRemoval>
                    </a14:imgEffect>
                  </a14:imgLayer>
                </a14:imgProps>
              </a:ext>
              <a:ext uri="{28A0092B-C50C-407E-A947-70E740481C1C}">
                <a14:useLocalDpi xmlns:a14="http://schemas.microsoft.com/office/drawing/2010/main"/>
              </a:ext>
            </a:extLst>
          </a:blip>
          <a:srcRect/>
          <a:stretch>
            <a:fillRect/>
          </a:stretch>
        </p:blipFill>
        <p:spPr bwMode="auto">
          <a:xfrm>
            <a:off x="3707904" y="3578883"/>
            <a:ext cx="442607" cy="5901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gwaldo\Desktop\Tekeningen\ELEMENTEN\financieel.bmp"/>
          <p:cNvPicPr>
            <a:picLocks noChangeAspect="1" noChangeArrowheads="1"/>
          </p:cNvPicPr>
          <p:nvPr/>
        </p:nvPicPr>
        <p:blipFill rotWithShape="1">
          <a:blip r:embed="rId8" cstate="screen">
            <a:extLst>
              <a:ext uri="{BEBA8EAE-BF5A-486C-A8C5-ECC9F3942E4B}">
                <a14:imgProps xmlns:a14="http://schemas.microsoft.com/office/drawing/2010/main">
                  <a14:imgLayer r:embed="rId9">
                    <a14:imgEffect>
                      <a14:backgroundRemoval t="0" b="100000" l="8333" r="88889"/>
                    </a14:imgEffect>
                  </a14:imgLayer>
                </a14:imgProps>
              </a:ext>
              <a:ext uri="{28A0092B-C50C-407E-A947-70E740481C1C}">
                <a14:useLocalDpi xmlns:a14="http://schemas.microsoft.com/office/drawing/2010/main"/>
              </a:ext>
            </a:extLst>
          </a:blip>
          <a:srcRect/>
          <a:stretch/>
        </p:blipFill>
        <p:spPr bwMode="auto">
          <a:xfrm>
            <a:off x="3600604" y="1181807"/>
            <a:ext cx="657206" cy="44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915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OVAM-</a:t>
            </a:r>
            <a:r>
              <a:rPr lang="en-US" dirty="0" err="1"/>
              <a:t>studie</a:t>
            </a:r>
            <a:endParaRPr lang="en-US" dirty="0"/>
          </a:p>
        </p:txBody>
      </p:sp>
      <p:sp>
        <p:nvSpPr>
          <p:cNvPr id="4" name="Text Placeholder 3"/>
          <p:cNvSpPr>
            <a:spLocks noGrp="1"/>
          </p:cNvSpPr>
          <p:nvPr>
            <p:ph type="body" sz="quarter" idx="11"/>
          </p:nvPr>
        </p:nvSpPr>
        <p:spPr/>
        <p:txBody>
          <a:bodyPr/>
          <a:lstStyle/>
          <a:p>
            <a:endParaRPr lang="en-US"/>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37</a:t>
            </a:fld>
            <a:endParaRPr lang="en-US" dirty="0"/>
          </a:p>
        </p:txBody>
      </p:sp>
      <p:pic>
        <p:nvPicPr>
          <p:cNvPr id="7" name="Picture 2" descr="C:\Users\gwaldo\Desktop\Tekeningen\ELEMENTEN\milieu.bmp"/>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79688" l="0" r="100000">
                        <a14:foregroundMark x1="47917" y1="67188" x2="47917" y2="67188"/>
                        <a14:foregroundMark x1="83333" y1="57813" x2="83333" y2="57813"/>
                        <a14:foregroundMark x1="8333" y1="53125" x2="8333" y2="53125"/>
                        <a14:foregroundMark x1="27083" y1="65625" x2="27083" y2="65625"/>
                        <a14:foregroundMark x1="33333" y1="67188" x2="33333" y2="67188"/>
                        <a14:foregroundMark x1="16667" y1="57813" x2="16667" y2="57813"/>
                        <a14:foregroundMark x1="66667" y1="65625" x2="66667" y2="65625"/>
                        <a14:foregroundMark x1="31250" y1="42188" x2="31250" y2="42188"/>
                      </a14:backgroundRemoval>
                    </a14:imgEffect>
                  </a14:imgLayer>
                </a14:imgProps>
              </a:ext>
              <a:ext uri="{28A0092B-C50C-407E-A947-70E740481C1C}">
                <a14:useLocalDpi xmlns:a14="http://schemas.microsoft.com/office/drawing/2010/main"/>
              </a:ext>
            </a:extLst>
          </a:blip>
          <a:srcRect/>
          <a:stretch>
            <a:fillRect/>
          </a:stretch>
        </p:blipFill>
        <p:spPr bwMode="auto">
          <a:xfrm>
            <a:off x="4256989" y="1475480"/>
            <a:ext cx="198437" cy="2682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waldo\Desktop\Tekeningen\ELEMENTEN\milieu.bmp"/>
          <p:cNvPicPr>
            <a:picLocks noChangeAspect="1" noChangeArrowheads="1"/>
          </p:cNvPicPr>
          <p:nvPr/>
        </p:nvPicPr>
        <p:blipFill>
          <a:blip r:embed="rId4" cstate="email">
            <a:extLst>
              <a:ext uri="{BEBA8EAE-BF5A-486C-A8C5-ECC9F3942E4B}">
                <a14:imgProps xmlns:a14="http://schemas.microsoft.com/office/drawing/2010/main">
                  <a14:imgLayer r:embed="rId3">
                    <a14:imgEffect>
                      <a14:backgroundRemoval t="0" b="75000" l="0" r="100000"/>
                    </a14:imgEffect>
                  </a14:imgLayer>
                </a14:imgProps>
              </a:ext>
              <a:ext uri="{28A0092B-C50C-407E-A947-70E740481C1C}">
                <a14:useLocalDpi xmlns:a14="http://schemas.microsoft.com/office/drawing/2010/main"/>
              </a:ext>
            </a:extLst>
          </a:blip>
          <a:srcRect/>
          <a:stretch>
            <a:fillRect/>
          </a:stretch>
        </p:blipFill>
        <p:spPr bwMode="auto">
          <a:xfrm>
            <a:off x="5673136" y="1484211"/>
            <a:ext cx="198437" cy="2682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gwaldo\Desktop\Tekeningen\ELEMENTEN\milieu.bmp"/>
          <p:cNvPicPr>
            <a:picLocks noChangeAspect="1" noChangeArrowheads="1"/>
          </p:cNvPicPr>
          <p:nvPr/>
        </p:nvPicPr>
        <p:blipFill>
          <a:blip r:embed="rId4" cstate="email">
            <a:extLst>
              <a:ext uri="{BEBA8EAE-BF5A-486C-A8C5-ECC9F3942E4B}">
                <a14:imgProps xmlns:a14="http://schemas.microsoft.com/office/drawing/2010/main">
                  <a14:imgLayer r:embed="rId3">
                    <a14:imgEffect>
                      <a14:backgroundRemoval t="0" b="75000" l="0" r="100000"/>
                    </a14:imgEffect>
                  </a14:imgLayer>
                </a14:imgProps>
              </a:ext>
              <a:ext uri="{28A0092B-C50C-407E-A947-70E740481C1C}">
                <a14:useLocalDpi xmlns:a14="http://schemas.microsoft.com/office/drawing/2010/main"/>
              </a:ext>
            </a:extLst>
          </a:blip>
          <a:srcRect/>
          <a:stretch>
            <a:fillRect/>
          </a:stretch>
        </p:blipFill>
        <p:spPr bwMode="auto">
          <a:xfrm>
            <a:off x="6954398" y="1475479"/>
            <a:ext cx="198437" cy="2682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gwaldo\Desktop\Tekeningen\ELEMENTEN\financieel.bmp"/>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0" b="100000" l="8333" r="88889"/>
                    </a14:imgEffect>
                  </a14:imgLayer>
                </a14:imgProps>
              </a:ext>
              <a:ext uri="{28A0092B-C50C-407E-A947-70E740481C1C}">
                <a14:useLocalDpi xmlns:a14="http://schemas.microsoft.com/office/drawing/2010/main"/>
              </a:ext>
            </a:extLst>
          </a:blip>
          <a:srcRect/>
          <a:stretch/>
        </p:blipFill>
        <p:spPr bwMode="auto">
          <a:xfrm>
            <a:off x="3868813" y="1470067"/>
            <a:ext cx="298450" cy="2022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gwaldo\Desktop\Tekeningen\ELEMENTEN\financieel.bmp"/>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0" b="100000" l="8333" r="88889"/>
                    </a14:imgEffect>
                  </a14:imgLayer>
                </a14:imgProps>
              </a:ext>
              <a:ext uri="{28A0092B-C50C-407E-A947-70E740481C1C}">
                <a14:useLocalDpi xmlns:a14="http://schemas.microsoft.com/office/drawing/2010/main"/>
              </a:ext>
            </a:extLst>
          </a:blip>
          <a:srcRect/>
          <a:stretch/>
        </p:blipFill>
        <p:spPr bwMode="auto">
          <a:xfrm>
            <a:off x="5275435" y="1478209"/>
            <a:ext cx="298450" cy="202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gwaldo\Desktop\Tekeningen\ELEMENTEN\financieel.bmp"/>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0" b="100000" l="8333" r="88889"/>
                    </a14:imgEffect>
                  </a14:imgLayer>
                </a14:imgProps>
              </a:ext>
              <a:ext uri="{28A0092B-C50C-407E-A947-70E740481C1C}">
                <a14:useLocalDpi xmlns:a14="http://schemas.microsoft.com/office/drawing/2010/main"/>
              </a:ext>
            </a:extLst>
          </a:blip>
          <a:srcRect/>
          <a:stretch/>
        </p:blipFill>
        <p:spPr bwMode="auto">
          <a:xfrm>
            <a:off x="6534755" y="1460541"/>
            <a:ext cx="298450" cy="2022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b="47418"/>
          <a:stretch/>
        </p:blipFill>
        <p:spPr bwMode="auto">
          <a:xfrm>
            <a:off x="540000" y="1755565"/>
            <a:ext cx="8064000" cy="172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C:\Users\gwaldo\Desktop\Tekeningen\ELEMENTEN\milieu.bmp"/>
          <p:cNvPicPr>
            <a:picLocks noChangeAspect="1" noChangeArrowheads="1"/>
          </p:cNvPicPr>
          <p:nvPr/>
        </p:nvPicPr>
        <p:blipFill>
          <a:blip r:embed="rId4" cstate="email">
            <a:extLst>
              <a:ext uri="{BEBA8EAE-BF5A-486C-A8C5-ECC9F3942E4B}">
                <a14:imgProps xmlns:a14="http://schemas.microsoft.com/office/drawing/2010/main">
                  <a14:imgLayer r:embed="rId3">
                    <a14:imgEffect>
                      <a14:backgroundRemoval t="0" b="75000" l="0" r="100000"/>
                    </a14:imgEffect>
                  </a14:imgLayer>
                </a14:imgProps>
              </a:ext>
              <a:ext uri="{28A0092B-C50C-407E-A947-70E740481C1C}">
                <a14:useLocalDpi xmlns:a14="http://schemas.microsoft.com/office/drawing/2010/main"/>
              </a:ext>
            </a:extLst>
          </a:blip>
          <a:srcRect/>
          <a:stretch>
            <a:fillRect/>
          </a:stretch>
        </p:blipFill>
        <p:spPr bwMode="auto">
          <a:xfrm>
            <a:off x="8335798" y="1470567"/>
            <a:ext cx="198437" cy="2682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gwaldo\Desktop\Tekeningen\ELEMENTEN\financieel.bmp"/>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0" b="100000" l="8333" r="88889"/>
                    </a14:imgEffect>
                  </a14:imgLayer>
                </a14:imgProps>
              </a:ext>
              <a:ext uri="{28A0092B-C50C-407E-A947-70E740481C1C}">
                <a14:useLocalDpi xmlns:a14="http://schemas.microsoft.com/office/drawing/2010/main"/>
              </a:ext>
            </a:extLst>
          </a:blip>
          <a:srcRect/>
          <a:stretch/>
        </p:blipFill>
        <p:spPr bwMode="auto">
          <a:xfrm>
            <a:off x="7916155" y="1455629"/>
            <a:ext cx="298450" cy="2022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t="54530" b="-984"/>
          <a:stretch/>
        </p:blipFill>
        <p:spPr bwMode="auto">
          <a:xfrm>
            <a:off x="544920" y="3805081"/>
            <a:ext cx="806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ontent Placeholder 2"/>
          <p:cNvSpPr>
            <a:spLocks noGrp="1"/>
          </p:cNvSpPr>
          <p:nvPr>
            <p:ph idx="1"/>
          </p:nvPr>
        </p:nvSpPr>
        <p:spPr>
          <a:xfrm>
            <a:off x="467544" y="5437238"/>
            <a:ext cx="7978365" cy="611953"/>
          </a:xfrm>
        </p:spPr>
        <p:txBody>
          <a:bodyPr>
            <a:normAutofit fontScale="85000" lnSpcReduction="20000"/>
          </a:bodyPr>
          <a:lstStyle/>
          <a:p>
            <a:pPr marL="0" indent="0">
              <a:buClr>
                <a:schemeClr val="tx1"/>
              </a:buClr>
              <a:buNone/>
            </a:pPr>
            <a:r>
              <a:rPr lang="nl-BE" sz="1200" b="1" dirty="0" smtClean="0">
                <a:solidFill>
                  <a:schemeClr val="accent3"/>
                </a:solidFill>
              </a:rPr>
              <a:t>Wanneer de dynamische elementen gericht worden toegepast (bijvoorbeeld enkel </a:t>
            </a:r>
            <a:r>
              <a:rPr lang="nl-BE" sz="1200" b="1" dirty="0">
                <a:solidFill>
                  <a:schemeClr val="accent3"/>
                </a:solidFill>
              </a:rPr>
              <a:t>die 20% en 10% die waarschijnlijk zullen worden aangepast</a:t>
            </a:r>
            <a:r>
              <a:rPr lang="nl-BE" sz="1200" b="1" dirty="0" smtClean="0">
                <a:solidFill>
                  <a:schemeClr val="accent3"/>
                </a:solidFill>
              </a:rPr>
              <a:t>) en wanneer waar nodig conventionele uitvoeringen worden gerealiseerd (blauw gearceerd in de tabel) kan worden vermeden dat er een hogere ecologische levenscycluskost ontstaat bij weinig transformaties en wordt een hogere financiële levenscycluskost bij regelmatige transformaties beperkt.</a:t>
            </a:r>
          </a:p>
        </p:txBody>
      </p:sp>
      <p:pic>
        <p:nvPicPr>
          <p:cNvPr id="18" name="Picture 2" descr="C:\Users\gwaldo\Desktop\Tekeningen\ELEMENTEN\milieu.bmp"/>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79688" l="0" r="100000">
                        <a14:foregroundMark x1="47917" y1="67188" x2="47917" y2="67188"/>
                        <a14:foregroundMark x1="83333" y1="57813" x2="83333" y2="57813"/>
                        <a14:foregroundMark x1="8333" y1="53125" x2="8333" y2="53125"/>
                        <a14:foregroundMark x1="27083" y1="65625" x2="27083" y2="65625"/>
                        <a14:foregroundMark x1="33333" y1="67188" x2="33333" y2="67188"/>
                        <a14:foregroundMark x1="16667" y1="57813" x2="16667" y2="57813"/>
                        <a14:foregroundMark x1="66667" y1="65625" x2="66667" y2="65625"/>
                        <a14:foregroundMark x1="31250" y1="42188" x2="31250" y2="42188"/>
                      </a14:backgroundRemoval>
                    </a14:imgEffect>
                  </a14:imgLayer>
                </a14:imgProps>
              </a:ext>
              <a:ext uri="{28A0092B-C50C-407E-A947-70E740481C1C}">
                <a14:useLocalDpi xmlns:a14="http://schemas.microsoft.com/office/drawing/2010/main"/>
              </a:ext>
            </a:extLst>
          </a:blip>
          <a:srcRect/>
          <a:stretch>
            <a:fillRect/>
          </a:stretch>
        </p:blipFill>
        <p:spPr bwMode="auto">
          <a:xfrm>
            <a:off x="5673136" y="1487278"/>
            <a:ext cx="198437" cy="26828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gwaldo\Desktop\Tekeningen\ELEMENTEN\milieu.bmp"/>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79688" l="0" r="100000">
                        <a14:foregroundMark x1="47917" y1="67188" x2="47917" y2="67188"/>
                        <a14:foregroundMark x1="83333" y1="57813" x2="83333" y2="57813"/>
                        <a14:foregroundMark x1="8333" y1="53125" x2="8333" y2="53125"/>
                        <a14:foregroundMark x1="27083" y1="65625" x2="27083" y2="65625"/>
                        <a14:foregroundMark x1="33333" y1="67188" x2="33333" y2="67188"/>
                        <a14:foregroundMark x1="16667" y1="57813" x2="16667" y2="57813"/>
                        <a14:foregroundMark x1="66667" y1="65625" x2="66667" y2="65625"/>
                        <a14:foregroundMark x1="31250" y1="42188" x2="31250" y2="42188"/>
                      </a14:backgroundRemoval>
                    </a14:imgEffect>
                  </a14:imgLayer>
                </a14:imgProps>
              </a:ext>
              <a:ext uri="{28A0092B-C50C-407E-A947-70E740481C1C}">
                <a14:useLocalDpi xmlns:a14="http://schemas.microsoft.com/office/drawing/2010/main"/>
              </a:ext>
            </a:extLst>
          </a:blip>
          <a:srcRect/>
          <a:stretch>
            <a:fillRect/>
          </a:stretch>
        </p:blipFill>
        <p:spPr bwMode="auto">
          <a:xfrm>
            <a:off x="6954398" y="1475480"/>
            <a:ext cx="198437" cy="26828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gwaldo\Desktop\Tekeningen\ELEMENTEN\milieu.bmp"/>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79688" l="0" r="100000">
                        <a14:foregroundMark x1="47917" y1="67188" x2="47917" y2="67188"/>
                        <a14:foregroundMark x1="83333" y1="57813" x2="83333" y2="57813"/>
                        <a14:foregroundMark x1="8333" y1="53125" x2="8333" y2="53125"/>
                        <a14:foregroundMark x1="27083" y1="65625" x2="27083" y2="65625"/>
                        <a14:foregroundMark x1="33333" y1="67188" x2="33333" y2="67188"/>
                        <a14:foregroundMark x1="16667" y1="57813" x2="16667" y2="57813"/>
                        <a14:foregroundMark x1="66667" y1="65625" x2="66667" y2="65625"/>
                        <a14:foregroundMark x1="31250" y1="42188" x2="31250" y2="42188"/>
                      </a14:backgroundRemoval>
                    </a14:imgEffect>
                  </a14:imgLayer>
                </a14:imgProps>
              </a:ext>
              <a:ext uri="{28A0092B-C50C-407E-A947-70E740481C1C}">
                <a14:useLocalDpi xmlns:a14="http://schemas.microsoft.com/office/drawing/2010/main"/>
              </a:ext>
            </a:extLst>
          </a:blip>
          <a:srcRect/>
          <a:stretch>
            <a:fillRect/>
          </a:stretch>
        </p:blipFill>
        <p:spPr bwMode="auto">
          <a:xfrm>
            <a:off x="8335797" y="1474138"/>
            <a:ext cx="198437" cy="268287"/>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bwMode="auto">
          <a:xfrm>
            <a:off x="5200295" y="5048231"/>
            <a:ext cx="334297" cy="334297"/>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 name="Oval 21"/>
          <p:cNvSpPr/>
          <p:nvPr/>
        </p:nvSpPr>
        <p:spPr bwMode="auto">
          <a:xfrm>
            <a:off x="6498908" y="5038504"/>
            <a:ext cx="334297" cy="334297"/>
          </a:xfrm>
          <a:prstGeom prst="ellipse">
            <a:avLst/>
          </a:pr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 name="Oval 22"/>
          <p:cNvSpPr/>
          <p:nvPr/>
        </p:nvSpPr>
        <p:spPr bwMode="auto">
          <a:xfrm>
            <a:off x="4217659" y="4709650"/>
            <a:ext cx="334297" cy="334297"/>
          </a:xfrm>
          <a:prstGeom prst="ellipse">
            <a:avLst/>
          </a:prstGeom>
          <a:no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4" name="Oval 23"/>
          <p:cNvSpPr/>
          <p:nvPr/>
        </p:nvSpPr>
        <p:spPr bwMode="auto">
          <a:xfrm>
            <a:off x="7916155" y="4095134"/>
            <a:ext cx="334297" cy="334297"/>
          </a:xfrm>
          <a:prstGeom prst="ellipse">
            <a:avLst/>
          </a:prstGeom>
          <a:noFill/>
          <a:ln w="381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152303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28593" y="4140075"/>
            <a:ext cx="3779911" cy="1812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t>OVAM-</a:t>
            </a:r>
            <a:r>
              <a:rPr lang="en-US" dirty="0" err="1" smtClean="0"/>
              <a:t>studie</a:t>
            </a:r>
            <a:endParaRPr lang="en-US" dirty="0"/>
          </a:p>
        </p:txBody>
      </p:sp>
      <p:sp>
        <p:nvSpPr>
          <p:cNvPr id="4" name="Text Placeholder 3"/>
          <p:cNvSpPr>
            <a:spLocks noGrp="1"/>
          </p:cNvSpPr>
          <p:nvPr>
            <p:ph type="body" sz="quarter" idx="11"/>
          </p:nvPr>
        </p:nvSpPr>
        <p:spPr/>
        <p:txBody>
          <a:bodyPr/>
          <a:lstStyle/>
          <a:p>
            <a:r>
              <a:rPr lang="en-US" dirty="0"/>
              <a:t>4 </a:t>
            </a:r>
            <a:r>
              <a:rPr lang="en-US" dirty="0" err="1"/>
              <a:t>gedefinieerde</a:t>
            </a:r>
            <a:r>
              <a:rPr lang="en-US" dirty="0"/>
              <a:t> </a:t>
            </a:r>
            <a:r>
              <a:rPr lang="en-US" dirty="0" err="1" smtClean="0"/>
              <a:t>transitie-experimenten</a:t>
            </a:r>
            <a:r>
              <a:rPr lang="en-US" dirty="0" smtClean="0"/>
              <a:t>…</a:t>
            </a: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38</a:t>
            </a:fld>
            <a:endParaRPr lang="en-US" dirty="0"/>
          </a:p>
        </p:txBody>
      </p:sp>
      <p:sp>
        <p:nvSpPr>
          <p:cNvPr id="7" name="Content Placeholder 2"/>
          <p:cNvSpPr txBox="1">
            <a:spLocks noGrp="1"/>
          </p:cNvSpPr>
          <p:nvPr>
            <p:ph idx="1"/>
          </p:nvPr>
        </p:nvSpPr>
        <p:spPr bwMode="auto">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3"/>
              </a:buClr>
              <a:buFont typeface="Wingdings" panose="05000000000000000000"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3"/>
              </a:buClr>
              <a:buFont typeface="Arial" panose="020B0604020202020204" pitchFamily="34" charset="0"/>
              <a:buChar char="•"/>
              <a:defRPr sz="2000">
                <a:solidFill>
                  <a:schemeClr val="tx1"/>
                </a:solidFill>
                <a:latin typeface="+mn-lt"/>
              </a:defRPr>
            </a:lvl2pPr>
            <a:lvl3pPr marL="1143000" indent="-228600" algn="l" rtl="0" eaLnBrk="1" fontAlgn="base" hangingPunct="1">
              <a:spcBef>
                <a:spcPct val="20000"/>
              </a:spcBef>
              <a:spcAft>
                <a:spcPct val="0"/>
              </a:spcAft>
              <a:buClr>
                <a:schemeClr val="accent3"/>
              </a:buClr>
              <a:buFont typeface="Arial" panose="020B0604020202020204" pitchFamily="34" charset="0"/>
              <a:buChar char="•"/>
              <a:defRPr sz="2000">
                <a:solidFill>
                  <a:schemeClr val="tx1"/>
                </a:solidFill>
                <a:latin typeface="+mn-lt"/>
              </a:defRPr>
            </a:lvl3pPr>
            <a:lvl4pPr marL="1600200" indent="-228600" algn="l" rtl="0" eaLnBrk="1" fontAlgn="base" hangingPunct="1">
              <a:spcBef>
                <a:spcPct val="20000"/>
              </a:spcBef>
              <a:spcAft>
                <a:spcPct val="0"/>
              </a:spcAft>
              <a:buClr>
                <a:schemeClr val="accent3"/>
              </a:buClr>
              <a:buFont typeface="Arial" panose="020B0604020202020204" pitchFamily="34" charset="0"/>
              <a:buChar char="•"/>
              <a:defRPr sz="2000">
                <a:solidFill>
                  <a:schemeClr val="tx1"/>
                </a:solidFill>
                <a:latin typeface="+mn-lt"/>
              </a:defRPr>
            </a:lvl4pPr>
            <a:lvl5pPr marL="2057400" indent="-228600" algn="l" rtl="0" eaLnBrk="1" fontAlgn="base" hangingPunct="1">
              <a:spcBef>
                <a:spcPct val="20000"/>
              </a:spcBef>
              <a:spcAft>
                <a:spcPct val="0"/>
              </a:spcAft>
              <a:buClr>
                <a:schemeClr val="accent3"/>
              </a:buClr>
              <a:buFont typeface="Arial" panose="020B0604020202020204" pitchFamily="34" charset="0"/>
              <a:buChar char="•"/>
              <a:defRPr sz="2000">
                <a:solidFill>
                  <a:schemeClr val="tx1"/>
                </a:solidFill>
                <a:latin typeface="+mn-lt"/>
              </a:defRPr>
            </a:lvl5pPr>
            <a:lvl6pPr marL="2514600" indent="-228600" algn="l" rtl="0" eaLnBrk="1" fontAlgn="base" hangingPunct="1">
              <a:spcBef>
                <a:spcPct val="20000"/>
              </a:spcBef>
              <a:spcAft>
                <a:spcPct val="0"/>
              </a:spcAft>
              <a:buClr>
                <a:srgbClr val="34A3DC"/>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rgbClr val="34A3DC"/>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rgbClr val="34A3DC"/>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rgbClr val="34A3DC"/>
              </a:buClr>
              <a:buFont typeface="Arial" charset="0"/>
              <a:buChar char="»"/>
              <a:defRPr sz="2000">
                <a:solidFill>
                  <a:schemeClr val="tx1"/>
                </a:solidFill>
                <a:latin typeface="+mn-lt"/>
              </a:defRPr>
            </a:lvl9pPr>
          </a:lstStyle>
          <a:p>
            <a:pPr marL="87312" indent="0">
              <a:buNone/>
            </a:pPr>
            <a:endParaRPr lang="nl-BE" kern="0" dirty="0" smtClean="0"/>
          </a:p>
          <a:p>
            <a:pPr marL="373062" indent="-285750"/>
            <a:r>
              <a:rPr lang="nl-BE" sz="1800" b="1" kern="0" dirty="0"/>
              <a:t>“</a:t>
            </a:r>
            <a:r>
              <a:rPr lang="nl-BE" sz="1800" b="1" kern="0" dirty="0" err="1"/>
              <a:t>TimeLab</a:t>
            </a:r>
            <a:r>
              <a:rPr lang="nl-BE" sz="1800" b="1" kern="0" dirty="0"/>
              <a:t>, </a:t>
            </a:r>
            <a:r>
              <a:rPr lang="nl-BE" sz="1800" kern="0" dirty="0"/>
              <a:t>een veerkrachtig metabolisme</a:t>
            </a:r>
            <a:r>
              <a:rPr lang="nl-BE" sz="1800" b="1" kern="0" dirty="0"/>
              <a:t>”</a:t>
            </a:r>
          </a:p>
          <a:p>
            <a:pPr marL="87312" indent="0">
              <a:buNone/>
            </a:pPr>
            <a:endParaRPr lang="nl-BE" sz="1800" b="1" kern="0" dirty="0" smtClean="0"/>
          </a:p>
          <a:p>
            <a:pPr marL="373062" indent="-285750"/>
            <a:r>
              <a:rPr lang="nl-BE" sz="1800" b="1" kern="0" dirty="0" smtClean="0"/>
              <a:t>“Supply</a:t>
            </a:r>
            <a:r>
              <a:rPr lang="nl-BE" sz="1800" kern="0" dirty="0" smtClean="0"/>
              <a:t>, omgekeerde logistiek voor gebruikte bouwcomponenten</a:t>
            </a:r>
            <a:r>
              <a:rPr lang="nl-BE" sz="1800" b="1" kern="0" dirty="0" smtClean="0"/>
              <a:t>” </a:t>
            </a:r>
          </a:p>
          <a:p>
            <a:pPr marL="373062" indent="-285750"/>
            <a:endParaRPr lang="nl-BE" sz="1800" b="1" kern="0" dirty="0" smtClean="0"/>
          </a:p>
          <a:p>
            <a:pPr marL="373062" indent="-285750"/>
            <a:r>
              <a:rPr lang="nl-BE" sz="1800" b="1" kern="0" dirty="0" smtClean="0"/>
              <a:t>“Het Eikenblad, </a:t>
            </a:r>
            <a:r>
              <a:rPr lang="nl-BE" sz="1800" kern="0" dirty="0" smtClean="0"/>
              <a:t>de school die met u meegroeit</a:t>
            </a:r>
            <a:r>
              <a:rPr lang="nl-BE" sz="1800" b="1" kern="0" dirty="0" smtClean="0"/>
              <a:t>”</a:t>
            </a:r>
          </a:p>
          <a:p>
            <a:pPr marL="373062" indent="-285750"/>
            <a:endParaRPr lang="nl-BE" sz="1800" b="1" kern="0" dirty="0" smtClean="0"/>
          </a:p>
          <a:p>
            <a:pPr marL="373062" indent="-285750"/>
            <a:r>
              <a:rPr lang="nl-BE" sz="1800" b="1" kern="0" dirty="0" smtClean="0"/>
              <a:t>“</a:t>
            </a:r>
            <a:r>
              <a:rPr lang="nl-BE" sz="1800" b="1" kern="0" dirty="0"/>
              <a:t>Meccano voor aanpasbare renovatie”</a:t>
            </a:r>
          </a:p>
          <a:p>
            <a:pPr marL="373062" indent="-285750"/>
            <a:endParaRPr lang="nl-BE" sz="1800" b="1" kern="0" dirty="0" smtClean="0"/>
          </a:p>
          <a:p>
            <a:pPr marL="373062" indent="-285750"/>
            <a:endParaRPr lang="nl-BE" sz="1800" kern="0" dirty="0"/>
          </a:p>
          <a:p>
            <a:pPr marL="87312" indent="0">
              <a:buNone/>
            </a:pPr>
            <a:endParaRPr lang="nl-BE" sz="1800" kern="0" dirty="0" smtClean="0"/>
          </a:p>
        </p:txBody>
      </p:sp>
      <p:pic>
        <p:nvPicPr>
          <p:cNvPr id="614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92934" y="908720"/>
            <a:ext cx="3451066" cy="1944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11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OVAM-</a:t>
            </a:r>
            <a:r>
              <a:rPr lang="en-US" dirty="0" err="1"/>
              <a:t>studie</a:t>
            </a: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39</a:t>
            </a:fld>
            <a:endParaRPr lang="en-US" dirty="0"/>
          </a:p>
        </p:txBody>
      </p:sp>
      <p:pic>
        <p:nvPicPr>
          <p:cNvPr id="7"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533859" y="1890713"/>
            <a:ext cx="8076281"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1259632" y="1107976"/>
            <a:ext cx="914400" cy="914400"/>
          </a:xfrm>
          <a:prstGeom prst="ellipse">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500" b="1" dirty="0" smtClean="0">
                <a:solidFill>
                  <a:srgbClr val="47A6D9"/>
                </a:solidFill>
              </a:rPr>
              <a:t>2015</a:t>
            </a:r>
            <a:endParaRPr lang="en-US" sz="1500" b="1" dirty="0">
              <a:solidFill>
                <a:srgbClr val="47A6D9"/>
              </a:solidFill>
            </a:endParaRPr>
          </a:p>
        </p:txBody>
      </p:sp>
      <p:sp>
        <p:nvSpPr>
          <p:cNvPr id="9" name="Oval 8"/>
          <p:cNvSpPr/>
          <p:nvPr/>
        </p:nvSpPr>
        <p:spPr>
          <a:xfrm>
            <a:off x="4114800" y="1107976"/>
            <a:ext cx="914400" cy="914400"/>
          </a:xfrm>
          <a:prstGeom prst="ellipse">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500" b="1" dirty="0" smtClean="0">
                <a:solidFill>
                  <a:srgbClr val="47A6D9"/>
                </a:solidFill>
              </a:rPr>
              <a:t>2020</a:t>
            </a:r>
            <a:endParaRPr lang="en-US" sz="1500" b="1" dirty="0">
              <a:solidFill>
                <a:srgbClr val="47A6D9"/>
              </a:solidFill>
            </a:endParaRPr>
          </a:p>
        </p:txBody>
      </p:sp>
      <p:sp>
        <p:nvSpPr>
          <p:cNvPr id="10" name="Oval 9"/>
          <p:cNvSpPr/>
          <p:nvPr/>
        </p:nvSpPr>
        <p:spPr>
          <a:xfrm>
            <a:off x="6969968" y="1088192"/>
            <a:ext cx="914400" cy="914400"/>
          </a:xfrm>
          <a:prstGeom prst="ellipse">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500" b="1" dirty="0" smtClean="0">
                <a:solidFill>
                  <a:srgbClr val="47A6D9"/>
                </a:solidFill>
              </a:rPr>
              <a:t>2050</a:t>
            </a:r>
            <a:endParaRPr lang="en-US" sz="1500" b="1" dirty="0">
              <a:solidFill>
                <a:srgbClr val="47A6D9"/>
              </a:solidFill>
            </a:endParaRPr>
          </a:p>
        </p:txBody>
      </p:sp>
      <p:cxnSp>
        <p:nvCxnSpPr>
          <p:cNvPr id="12" name="Straight Arrow Connector 11"/>
          <p:cNvCxnSpPr>
            <a:stCxn id="8" idx="6"/>
            <a:endCxn id="9" idx="2"/>
          </p:cNvCxnSpPr>
          <p:nvPr/>
        </p:nvCxnSpPr>
        <p:spPr>
          <a:xfrm>
            <a:off x="2174032" y="1565176"/>
            <a:ext cx="1940768" cy="0"/>
          </a:xfrm>
          <a:prstGeom prst="straightConnector1">
            <a:avLst/>
          </a:prstGeom>
          <a:ln>
            <a:solidFill>
              <a:srgbClr val="47A6D9"/>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029200" y="1545392"/>
            <a:ext cx="1940768" cy="0"/>
          </a:xfrm>
          <a:prstGeom prst="straightConnector1">
            <a:avLst/>
          </a:prstGeom>
          <a:ln>
            <a:solidFill>
              <a:srgbClr val="47A6D9"/>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9134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INleiding</a:t>
            </a:r>
            <a:endParaRPr lang="en-US" dirty="0"/>
          </a:p>
        </p:txBody>
      </p:sp>
      <p:sp>
        <p:nvSpPr>
          <p:cNvPr id="4" name="Text Placeholder 3"/>
          <p:cNvSpPr>
            <a:spLocks noGrp="1"/>
          </p:cNvSpPr>
          <p:nvPr>
            <p:ph type="body" sz="quarter" idx="11"/>
          </p:nvPr>
        </p:nvSpPr>
        <p:spPr/>
        <p:txBody>
          <a:bodyPr/>
          <a:lstStyle/>
          <a:p>
            <a:r>
              <a:rPr lang="en-US" dirty="0" err="1" smtClean="0"/>
              <a:t>Huidige</a:t>
            </a:r>
            <a:r>
              <a:rPr lang="en-US" dirty="0" smtClean="0"/>
              <a:t> </a:t>
            </a:r>
            <a:r>
              <a:rPr lang="en-US" dirty="0" err="1" smtClean="0"/>
              <a:t>bouw</a:t>
            </a:r>
            <a:r>
              <a:rPr lang="en-US" dirty="0" smtClean="0"/>
              <a:t>: </a:t>
            </a:r>
            <a:r>
              <a:rPr lang="en-US" dirty="0" err="1" smtClean="0"/>
              <a:t>enkele</a:t>
            </a:r>
            <a:r>
              <a:rPr lang="en-US" dirty="0" smtClean="0"/>
              <a:t> </a:t>
            </a:r>
            <a:r>
              <a:rPr lang="en-US" dirty="0" err="1" smtClean="0"/>
              <a:t>cijfers</a:t>
            </a:r>
            <a:r>
              <a:rPr lang="en-US" dirty="0" smtClean="0"/>
              <a:t> op </a:t>
            </a:r>
            <a:r>
              <a:rPr lang="en-US" dirty="0" err="1" smtClean="0"/>
              <a:t>macroschaal</a:t>
            </a:r>
            <a:r>
              <a:rPr lang="en-US" dirty="0" smtClean="0"/>
              <a:t>…</a:t>
            </a: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4</a:t>
            </a:fld>
            <a:endParaRPr lang="en-US" dirty="0"/>
          </a:p>
        </p:txBody>
      </p:sp>
      <p:sp>
        <p:nvSpPr>
          <p:cNvPr id="7" name="TextBox 6"/>
          <p:cNvSpPr txBox="1"/>
          <p:nvPr/>
        </p:nvSpPr>
        <p:spPr>
          <a:xfrm>
            <a:off x="173742" y="1403265"/>
            <a:ext cx="2382034" cy="1569660"/>
          </a:xfrm>
          <a:prstGeom prst="rect">
            <a:avLst/>
          </a:prstGeom>
          <a:noFill/>
        </p:spPr>
        <p:txBody>
          <a:bodyPr wrap="square" rtlCol="0">
            <a:spAutoFit/>
          </a:bodyPr>
          <a:lstStyle/>
          <a:p>
            <a:r>
              <a:rPr lang="nl-BE" sz="9600" dirty="0" smtClean="0">
                <a:solidFill>
                  <a:srgbClr val="F58220"/>
                </a:solidFill>
                <a:latin typeface="Arial Black" pitchFamily="34" charset="0"/>
              </a:rPr>
              <a:t>2%</a:t>
            </a:r>
          </a:p>
        </p:txBody>
      </p:sp>
      <p:sp>
        <p:nvSpPr>
          <p:cNvPr id="8" name="TextBox 7"/>
          <p:cNvSpPr txBox="1"/>
          <p:nvPr/>
        </p:nvSpPr>
        <p:spPr>
          <a:xfrm>
            <a:off x="225232" y="2573264"/>
            <a:ext cx="2690584" cy="923330"/>
          </a:xfrm>
          <a:prstGeom prst="rect">
            <a:avLst/>
          </a:prstGeom>
          <a:noFill/>
        </p:spPr>
        <p:txBody>
          <a:bodyPr wrap="square" rtlCol="0">
            <a:spAutoFit/>
          </a:bodyPr>
          <a:lstStyle/>
          <a:p>
            <a:pPr algn="just"/>
            <a:r>
              <a:rPr lang="en-US" b="1" dirty="0" smtClean="0">
                <a:latin typeface="Arial Narrow" pitchFamily="34" charset="0"/>
              </a:rPr>
              <a:t>van de </a:t>
            </a:r>
            <a:r>
              <a:rPr lang="en-US" b="1" dirty="0" err="1" smtClean="0">
                <a:latin typeface="Arial Narrow" pitchFamily="34" charset="0"/>
              </a:rPr>
              <a:t>aardoppervlakte</a:t>
            </a:r>
            <a:r>
              <a:rPr lang="en-US" b="1" dirty="0" smtClean="0">
                <a:latin typeface="Arial Narrow" pitchFamily="34" charset="0"/>
              </a:rPr>
              <a:t> </a:t>
            </a:r>
            <a:r>
              <a:rPr lang="en-US" b="1" dirty="0" err="1" smtClean="0">
                <a:latin typeface="Arial Narrow" pitchFamily="34" charset="0"/>
              </a:rPr>
              <a:t>wordt</a:t>
            </a:r>
            <a:r>
              <a:rPr lang="en-US" b="1" dirty="0" smtClean="0">
                <a:latin typeface="Arial Narrow" pitchFamily="34" charset="0"/>
              </a:rPr>
              <a:t> </a:t>
            </a:r>
            <a:r>
              <a:rPr lang="en-US" b="1" dirty="0" err="1" smtClean="0">
                <a:latin typeface="Arial Narrow" pitchFamily="34" charset="0"/>
              </a:rPr>
              <a:t>bezet</a:t>
            </a:r>
            <a:r>
              <a:rPr lang="en-US" b="1" dirty="0" smtClean="0">
                <a:latin typeface="Arial Narrow" pitchFamily="34" charset="0"/>
              </a:rPr>
              <a:t> door </a:t>
            </a:r>
            <a:r>
              <a:rPr lang="en-US" b="1" dirty="0" err="1" smtClean="0">
                <a:solidFill>
                  <a:srgbClr val="F58220"/>
                </a:solidFill>
                <a:latin typeface="Arial Narrow" pitchFamily="34" charset="0"/>
              </a:rPr>
              <a:t>steden</a:t>
            </a:r>
            <a:endParaRPr lang="nl-BE" b="1" dirty="0" smtClean="0">
              <a:solidFill>
                <a:srgbClr val="F58220"/>
              </a:solidFill>
              <a:latin typeface="Arial Narrow" pitchFamily="34" charset="0"/>
            </a:endParaRPr>
          </a:p>
          <a:p>
            <a:pPr algn="just"/>
            <a:endParaRPr lang="nl-BE" b="1" dirty="0"/>
          </a:p>
        </p:txBody>
      </p:sp>
      <p:sp>
        <p:nvSpPr>
          <p:cNvPr id="9" name="TextBox 8"/>
          <p:cNvSpPr txBox="1"/>
          <p:nvPr/>
        </p:nvSpPr>
        <p:spPr>
          <a:xfrm>
            <a:off x="3275856" y="1580371"/>
            <a:ext cx="3024336" cy="1323439"/>
          </a:xfrm>
          <a:prstGeom prst="rect">
            <a:avLst/>
          </a:prstGeom>
          <a:noFill/>
        </p:spPr>
        <p:txBody>
          <a:bodyPr wrap="square" rtlCol="0">
            <a:spAutoFit/>
          </a:bodyPr>
          <a:lstStyle/>
          <a:p>
            <a:r>
              <a:rPr lang="nl-BE" sz="8000" dirty="0" smtClean="0">
                <a:solidFill>
                  <a:srgbClr val="F58220"/>
                </a:solidFill>
                <a:latin typeface="Arial Black" pitchFamily="34" charset="0"/>
              </a:rPr>
              <a:t>53%</a:t>
            </a:r>
          </a:p>
        </p:txBody>
      </p:sp>
      <p:sp>
        <p:nvSpPr>
          <p:cNvPr id="10" name="TextBox 9"/>
          <p:cNvSpPr txBox="1"/>
          <p:nvPr/>
        </p:nvSpPr>
        <p:spPr>
          <a:xfrm>
            <a:off x="3347864" y="2568197"/>
            <a:ext cx="2674984" cy="646331"/>
          </a:xfrm>
          <a:prstGeom prst="rect">
            <a:avLst/>
          </a:prstGeom>
          <a:noFill/>
        </p:spPr>
        <p:txBody>
          <a:bodyPr wrap="square" rtlCol="0">
            <a:spAutoFit/>
          </a:bodyPr>
          <a:lstStyle/>
          <a:p>
            <a:r>
              <a:rPr lang="en-US" b="1" dirty="0" smtClean="0">
                <a:latin typeface="Arial Narrow" pitchFamily="34" charset="0"/>
              </a:rPr>
              <a:t>van de </a:t>
            </a:r>
            <a:r>
              <a:rPr lang="en-US" b="1" dirty="0" err="1" smtClean="0">
                <a:latin typeface="Arial Narrow" pitchFamily="34" charset="0"/>
              </a:rPr>
              <a:t>wereldbevolking</a:t>
            </a:r>
            <a:r>
              <a:rPr lang="en-US" b="1" dirty="0" smtClean="0">
                <a:latin typeface="Arial Narrow" pitchFamily="34" charset="0"/>
              </a:rPr>
              <a:t> </a:t>
            </a:r>
            <a:r>
              <a:rPr lang="en-US" b="1" dirty="0" err="1" smtClean="0">
                <a:latin typeface="Arial Narrow" pitchFamily="34" charset="0"/>
              </a:rPr>
              <a:t>leeft</a:t>
            </a:r>
            <a:r>
              <a:rPr lang="en-US" b="1" dirty="0" smtClean="0">
                <a:latin typeface="Arial Narrow" pitchFamily="34" charset="0"/>
              </a:rPr>
              <a:t> in </a:t>
            </a:r>
            <a:r>
              <a:rPr lang="en-US" b="1" dirty="0" err="1" smtClean="0">
                <a:solidFill>
                  <a:srgbClr val="F58220"/>
                </a:solidFill>
                <a:latin typeface="Arial Narrow" pitchFamily="34" charset="0"/>
              </a:rPr>
              <a:t>steden</a:t>
            </a:r>
            <a:r>
              <a:rPr lang="en-US" b="1" dirty="0" smtClean="0">
                <a:latin typeface="Arial Narrow" pitchFamily="34" charset="0"/>
              </a:rPr>
              <a:t> </a:t>
            </a:r>
            <a:r>
              <a:rPr lang="en-US" b="1" dirty="0" err="1" smtClean="0">
                <a:latin typeface="Arial Narrow" pitchFamily="34" charset="0"/>
              </a:rPr>
              <a:t>sinds</a:t>
            </a:r>
            <a:r>
              <a:rPr lang="en-US" b="1" dirty="0" smtClean="0">
                <a:latin typeface="Arial Narrow" pitchFamily="34" charset="0"/>
              </a:rPr>
              <a:t> </a:t>
            </a:r>
            <a:r>
              <a:rPr lang="en-US" b="1" dirty="0" smtClean="0">
                <a:solidFill>
                  <a:srgbClr val="F58220"/>
                </a:solidFill>
                <a:latin typeface="Arial Narrow" pitchFamily="34" charset="0"/>
              </a:rPr>
              <a:t>2010</a:t>
            </a:r>
            <a:endParaRPr lang="nl-BE" b="1" dirty="0">
              <a:solidFill>
                <a:srgbClr val="F58220"/>
              </a:solidFill>
            </a:endParaRPr>
          </a:p>
        </p:txBody>
      </p:sp>
      <p:sp>
        <p:nvSpPr>
          <p:cNvPr id="11" name="TextBox 10"/>
          <p:cNvSpPr txBox="1"/>
          <p:nvPr/>
        </p:nvSpPr>
        <p:spPr>
          <a:xfrm>
            <a:off x="2128708" y="6030644"/>
            <a:ext cx="4860032" cy="215444"/>
          </a:xfrm>
          <a:prstGeom prst="rect">
            <a:avLst/>
          </a:prstGeom>
          <a:noFill/>
        </p:spPr>
        <p:txBody>
          <a:bodyPr wrap="square" rtlCol="0">
            <a:spAutoFit/>
          </a:bodyPr>
          <a:lstStyle/>
          <a:p>
            <a:pPr algn="ctr"/>
            <a:r>
              <a:rPr lang="nl-BE" sz="800" b="1" dirty="0" err="1" smtClean="0"/>
              <a:t>Sources</a:t>
            </a:r>
            <a:r>
              <a:rPr lang="nl-BE" sz="800" b="1" dirty="0" smtClean="0"/>
              <a:t>: </a:t>
            </a:r>
            <a:r>
              <a:rPr lang="nl-BE" sz="800" dirty="0" err="1" smtClean="0"/>
              <a:t>Burdett</a:t>
            </a:r>
            <a:r>
              <a:rPr lang="nl-BE" sz="800" dirty="0" smtClean="0"/>
              <a:t> &amp; Rode (2011), </a:t>
            </a:r>
            <a:r>
              <a:rPr lang="nl-BE" sz="800" dirty="0" err="1" smtClean="0"/>
              <a:t>Battle</a:t>
            </a:r>
            <a:r>
              <a:rPr lang="nl-BE" sz="800" dirty="0" smtClean="0"/>
              <a:t> (2007)</a:t>
            </a:r>
            <a:endParaRPr lang="nl-BE" sz="800" dirty="0"/>
          </a:p>
        </p:txBody>
      </p:sp>
      <p:sp>
        <p:nvSpPr>
          <p:cNvPr id="12" name="TextBox 11"/>
          <p:cNvSpPr txBox="1"/>
          <p:nvPr/>
        </p:nvSpPr>
        <p:spPr>
          <a:xfrm>
            <a:off x="6398488" y="1583973"/>
            <a:ext cx="2745512" cy="1323439"/>
          </a:xfrm>
          <a:prstGeom prst="rect">
            <a:avLst/>
          </a:prstGeom>
          <a:noFill/>
        </p:spPr>
        <p:txBody>
          <a:bodyPr wrap="square" rtlCol="0">
            <a:spAutoFit/>
          </a:bodyPr>
          <a:lstStyle/>
          <a:p>
            <a:r>
              <a:rPr lang="nl-BE" sz="8000" dirty="0" smtClean="0">
                <a:solidFill>
                  <a:srgbClr val="F58220"/>
                </a:solidFill>
                <a:latin typeface="Arial Black" pitchFamily="34" charset="0"/>
              </a:rPr>
              <a:t>75%</a:t>
            </a:r>
          </a:p>
        </p:txBody>
      </p:sp>
      <p:sp>
        <p:nvSpPr>
          <p:cNvPr id="13" name="TextBox 12"/>
          <p:cNvSpPr txBox="1"/>
          <p:nvPr/>
        </p:nvSpPr>
        <p:spPr>
          <a:xfrm>
            <a:off x="6516216" y="2571799"/>
            <a:ext cx="2627784" cy="646331"/>
          </a:xfrm>
          <a:prstGeom prst="rect">
            <a:avLst/>
          </a:prstGeom>
          <a:noFill/>
        </p:spPr>
        <p:txBody>
          <a:bodyPr wrap="square" rtlCol="0">
            <a:spAutoFit/>
          </a:bodyPr>
          <a:lstStyle/>
          <a:p>
            <a:r>
              <a:rPr lang="en-US" b="1" dirty="0" smtClean="0">
                <a:latin typeface="Arial Narrow" pitchFamily="34" charset="0"/>
              </a:rPr>
              <a:t>van de </a:t>
            </a:r>
            <a:r>
              <a:rPr lang="en-US" b="1" dirty="0" err="1" smtClean="0">
                <a:latin typeface="Arial Narrow" pitchFamily="34" charset="0"/>
              </a:rPr>
              <a:t>wereldbevolking</a:t>
            </a:r>
            <a:r>
              <a:rPr lang="en-US" b="1" dirty="0" smtClean="0">
                <a:latin typeface="Arial Narrow" pitchFamily="34" charset="0"/>
              </a:rPr>
              <a:t> </a:t>
            </a:r>
            <a:r>
              <a:rPr lang="en-US" b="1" dirty="0" err="1" smtClean="0">
                <a:latin typeface="Arial Narrow" pitchFamily="34" charset="0"/>
              </a:rPr>
              <a:t>zal</a:t>
            </a:r>
            <a:r>
              <a:rPr lang="en-US" b="1" dirty="0" smtClean="0">
                <a:latin typeface="Arial Narrow" pitchFamily="34" charset="0"/>
              </a:rPr>
              <a:t> in </a:t>
            </a:r>
            <a:r>
              <a:rPr lang="en-US" b="1" dirty="0" err="1" smtClean="0">
                <a:latin typeface="Arial Narrow" pitchFamily="34" charset="0"/>
              </a:rPr>
              <a:t>steden</a:t>
            </a:r>
            <a:r>
              <a:rPr lang="en-US" b="1" dirty="0" smtClean="0">
                <a:latin typeface="Arial Narrow" pitchFamily="34" charset="0"/>
              </a:rPr>
              <a:t> </a:t>
            </a:r>
            <a:r>
              <a:rPr lang="en-US" b="1" dirty="0" err="1" smtClean="0">
                <a:latin typeface="Arial Narrow" pitchFamily="34" charset="0"/>
              </a:rPr>
              <a:t>wonen</a:t>
            </a:r>
            <a:r>
              <a:rPr lang="en-US" b="1" dirty="0" smtClean="0">
                <a:latin typeface="Arial Narrow" pitchFamily="34" charset="0"/>
              </a:rPr>
              <a:t> in </a:t>
            </a:r>
            <a:r>
              <a:rPr lang="en-US" b="1" dirty="0" smtClean="0">
                <a:solidFill>
                  <a:srgbClr val="F58220"/>
                </a:solidFill>
                <a:latin typeface="Arial Narrow" pitchFamily="34" charset="0"/>
              </a:rPr>
              <a:t>2030</a:t>
            </a:r>
            <a:endParaRPr lang="nl-BE" b="1" dirty="0">
              <a:solidFill>
                <a:srgbClr val="F58220"/>
              </a:solidFill>
            </a:endParaRPr>
          </a:p>
        </p:txBody>
      </p:sp>
      <p:sp>
        <p:nvSpPr>
          <p:cNvPr id="14" name="Rectangle 13"/>
          <p:cNvSpPr/>
          <p:nvPr/>
        </p:nvSpPr>
        <p:spPr>
          <a:xfrm>
            <a:off x="179512" y="3479874"/>
            <a:ext cx="8784976" cy="2554545"/>
          </a:xfrm>
          <a:prstGeom prst="rect">
            <a:avLst/>
          </a:prstGeom>
        </p:spPr>
        <p:txBody>
          <a:bodyPr wrap="square">
            <a:spAutoFit/>
          </a:bodyPr>
          <a:lstStyle/>
          <a:p>
            <a:pPr algn="ctr"/>
            <a:r>
              <a:rPr lang="nl-BE" dirty="0" smtClean="0"/>
              <a:t>Een </a:t>
            </a:r>
            <a:r>
              <a:rPr lang="nl-BE" sz="4000" dirty="0" smtClean="0">
                <a:solidFill>
                  <a:srgbClr val="F58220"/>
                </a:solidFill>
              </a:rPr>
              <a:t>stad </a:t>
            </a:r>
            <a:r>
              <a:rPr lang="nl-BE" dirty="0" smtClean="0"/>
              <a:t>met </a:t>
            </a:r>
            <a:r>
              <a:rPr lang="nl-BE" sz="4000" dirty="0" smtClean="0">
                <a:solidFill>
                  <a:srgbClr val="F58220"/>
                </a:solidFill>
                <a:latin typeface="Arial Black" pitchFamily="34" charset="0"/>
              </a:rPr>
              <a:t>1 miljoen bewoners </a:t>
            </a:r>
            <a:r>
              <a:rPr lang="nl-BE" dirty="0" smtClean="0"/>
              <a:t>verbruikt dagelijks </a:t>
            </a:r>
            <a:r>
              <a:rPr lang="nl-BE" sz="4000" dirty="0" smtClean="0">
                <a:solidFill>
                  <a:srgbClr val="F58220"/>
                </a:solidFill>
                <a:latin typeface="Arial Black" pitchFamily="34" charset="0"/>
              </a:rPr>
              <a:t>9.500 ton </a:t>
            </a:r>
            <a:r>
              <a:rPr lang="nl-BE" dirty="0" smtClean="0"/>
              <a:t>fossiele brandstof, </a:t>
            </a:r>
            <a:r>
              <a:rPr lang="nl-BE" sz="4000" dirty="0" smtClean="0">
                <a:solidFill>
                  <a:srgbClr val="F58220"/>
                </a:solidFill>
                <a:latin typeface="Arial Black" pitchFamily="34" charset="0"/>
              </a:rPr>
              <a:t>625.000 ton </a:t>
            </a:r>
            <a:r>
              <a:rPr lang="nl-BE" dirty="0" smtClean="0"/>
              <a:t>water, </a:t>
            </a:r>
            <a:r>
              <a:rPr lang="nl-BE" sz="4000" dirty="0" smtClean="0">
                <a:solidFill>
                  <a:srgbClr val="F58220"/>
                </a:solidFill>
                <a:latin typeface="Arial Black" pitchFamily="34" charset="0"/>
              </a:rPr>
              <a:t>32.000 ton </a:t>
            </a:r>
            <a:r>
              <a:rPr lang="nl-BE" dirty="0" smtClean="0"/>
              <a:t>zuurstof, stoot </a:t>
            </a:r>
            <a:r>
              <a:rPr lang="nl-BE" sz="4000" dirty="0" smtClean="0">
                <a:solidFill>
                  <a:srgbClr val="F58220"/>
                </a:solidFill>
                <a:latin typeface="Arial Black" pitchFamily="34" charset="0"/>
              </a:rPr>
              <a:t>29.000 ton </a:t>
            </a:r>
            <a:r>
              <a:rPr lang="nl-BE" dirty="0" smtClean="0"/>
              <a:t>CO</a:t>
            </a:r>
            <a:r>
              <a:rPr lang="nl-BE" baseline="-25000" dirty="0" smtClean="0"/>
              <a:t>2 </a:t>
            </a:r>
            <a:r>
              <a:rPr lang="nl-BE" dirty="0" smtClean="0"/>
              <a:t>uit en stort </a:t>
            </a:r>
            <a:r>
              <a:rPr lang="nl-BE" sz="4000" dirty="0" smtClean="0">
                <a:solidFill>
                  <a:srgbClr val="F58220"/>
                </a:solidFill>
                <a:latin typeface="Arial Black" pitchFamily="34" charset="0"/>
              </a:rPr>
              <a:t>500.000 ton </a:t>
            </a:r>
            <a:r>
              <a:rPr lang="nl-BE" dirty="0" smtClean="0"/>
              <a:t>vervuilt water.”</a:t>
            </a:r>
            <a:endParaRPr lang="nl-BE" dirty="0"/>
          </a:p>
        </p:txBody>
      </p:sp>
    </p:spTree>
    <p:extLst>
      <p:ext uri="{BB962C8B-B14F-4D97-AF65-F5344CB8AC3E}">
        <p14:creationId xmlns:p14="http://schemas.microsoft.com/office/powerpoint/2010/main" val="1310091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Nieuwe</a:t>
            </a:r>
            <a:r>
              <a:rPr lang="en-US" dirty="0" smtClean="0"/>
              <a:t> </a:t>
            </a:r>
            <a:r>
              <a:rPr lang="en-US" dirty="0" err="1" smtClean="0"/>
              <a:t>ontwikkelingen</a:t>
            </a:r>
            <a:r>
              <a:rPr lang="en-US" dirty="0" smtClean="0"/>
              <a:t>…</a:t>
            </a:r>
            <a:endParaRPr lang="en-US" dirty="0"/>
          </a:p>
        </p:txBody>
      </p:sp>
    </p:spTree>
    <p:extLst>
      <p:ext uri="{BB962C8B-B14F-4D97-AF65-F5344CB8AC3E}">
        <p14:creationId xmlns:p14="http://schemas.microsoft.com/office/powerpoint/2010/main" val="262974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Nieuwe</a:t>
            </a:r>
            <a:r>
              <a:rPr lang="en-US" dirty="0" smtClean="0"/>
              <a:t> </a:t>
            </a:r>
            <a:r>
              <a:rPr lang="en-US" dirty="0" err="1" smtClean="0"/>
              <a:t>ontwikkelingen</a:t>
            </a:r>
            <a:endParaRPr lang="en-US" dirty="0"/>
          </a:p>
        </p:txBody>
      </p:sp>
      <p:sp>
        <p:nvSpPr>
          <p:cNvPr id="4" name="Content Placeholder 3"/>
          <p:cNvSpPr>
            <a:spLocks noGrp="1"/>
          </p:cNvSpPr>
          <p:nvPr>
            <p:ph idx="1"/>
          </p:nvPr>
        </p:nvSpPr>
        <p:spPr/>
        <p:txBody>
          <a:bodyPr>
            <a:normAutofit/>
          </a:bodyPr>
          <a:lstStyle/>
          <a:p>
            <a:r>
              <a:rPr lang="en-US" sz="1800" dirty="0" smtClean="0"/>
              <a:t>MMG-</a:t>
            </a:r>
            <a:r>
              <a:rPr lang="en-US" sz="1800" dirty="0" err="1" smtClean="0"/>
              <a:t>webtool</a:t>
            </a:r>
            <a:r>
              <a:rPr lang="en-US" sz="1800" dirty="0" smtClean="0"/>
              <a:t> </a:t>
            </a:r>
            <a:r>
              <a:rPr lang="en-US" sz="1800" dirty="0" err="1" smtClean="0"/>
              <a:t>voor</a:t>
            </a:r>
            <a:r>
              <a:rPr lang="en-US" sz="1800" dirty="0" smtClean="0"/>
              <a:t> architecten</a:t>
            </a:r>
          </a:p>
          <a:p>
            <a:r>
              <a:rPr lang="en-US" sz="1800" dirty="0" err="1" smtClean="0"/>
              <a:t>Circulaire</a:t>
            </a:r>
            <a:r>
              <a:rPr lang="en-US" sz="1800" dirty="0" smtClean="0"/>
              <a:t> </a:t>
            </a:r>
            <a:r>
              <a:rPr lang="en-US" sz="1800" dirty="0" err="1" smtClean="0"/>
              <a:t>economie</a:t>
            </a:r>
            <a:r>
              <a:rPr lang="en-US" sz="1800" dirty="0" smtClean="0"/>
              <a:t>  (</a:t>
            </a:r>
            <a:r>
              <a:rPr lang="en-US" sz="1800" dirty="0" err="1" smtClean="0"/>
              <a:t>zie</a:t>
            </a:r>
            <a:r>
              <a:rPr lang="en-US" sz="1800" dirty="0" smtClean="0"/>
              <a:t> </a:t>
            </a:r>
            <a:r>
              <a:rPr lang="en-GB" sz="1800" u="sng" dirty="0" smtClean="0">
                <a:hlinkClick r:id="rId2"/>
              </a:rPr>
              <a:t>www.vlaamsmaterialenprogramma.be</a:t>
            </a:r>
            <a:r>
              <a:rPr lang="en-GB" sz="1800" dirty="0"/>
              <a:t> </a:t>
            </a:r>
            <a:r>
              <a:rPr lang="en-GB" sz="1800" dirty="0" err="1"/>
              <a:t>en</a:t>
            </a:r>
            <a:r>
              <a:rPr lang="en-GB" sz="1800" dirty="0"/>
              <a:t> </a:t>
            </a:r>
            <a:r>
              <a:rPr lang="en-GB" sz="1800" u="sng" dirty="0" smtClean="0">
                <a:hlinkClick r:id="rId3"/>
              </a:rPr>
              <a:t>www.plan-c.eu</a:t>
            </a:r>
            <a:r>
              <a:rPr lang="en-GB" sz="1800" u="sng" dirty="0" smtClean="0"/>
              <a:t>)</a:t>
            </a:r>
          </a:p>
          <a:p>
            <a:r>
              <a:rPr lang="en-GB" sz="1800" dirty="0" smtClean="0"/>
              <a:t>BAMB (</a:t>
            </a:r>
            <a:r>
              <a:rPr lang="en-GB" sz="1800" dirty="0" smtClean="0">
                <a:hlinkClick r:id="rId4"/>
              </a:rPr>
              <a:t>www.bamb2020.eu</a:t>
            </a:r>
            <a:r>
              <a:rPr lang="en-GB" sz="1800" dirty="0" smtClean="0"/>
              <a:t>) </a:t>
            </a:r>
            <a:endParaRPr lang="en-US" sz="1800" dirty="0"/>
          </a:p>
          <a:p>
            <a:endParaRPr lang="en-US" sz="1800" dirty="0"/>
          </a:p>
        </p:txBody>
      </p:sp>
      <p:sp>
        <p:nvSpPr>
          <p:cNvPr id="5" name="Text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76742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0893" y="5544258"/>
            <a:ext cx="2114923" cy="1472079"/>
          </a:xfrm>
          <a:prstGeom prst="rect">
            <a:avLst/>
          </a:prstGeom>
          <a:noFill/>
        </p:spPr>
        <p:txBody>
          <a:bodyPr wrap="square" lIns="80145" tIns="40073" rIns="80145" bIns="40073" rtlCol="0">
            <a:spAutoFit/>
          </a:bodyPr>
          <a:lstStyle/>
          <a:p>
            <a:pPr algn="just" defTabSz="436273">
              <a:lnSpc>
                <a:spcPct val="150000"/>
              </a:lnSpc>
            </a:pPr>
            <a:r>
              <a:rPr lang="en-GB" sz="1100" b="1" dirty="0" smtClean="0">
                <a:solidFill>
                  <a:srgbClr val="FFFFFF"/>
                </a:solidFill>
                <a:latin typeface="Intro Rust G Base 2 Line"/>
                <a:cs typeface="Intro Rust G Base 2 Line"/>
              </a:rPr>
              <a:t>facebook.se/bamb2020</a:t>
            </a:r>
          </a:p>
          <a:p>
            <a:pPr algn="just" defTabSz="436273">
              <a:lnSpc>
                <a:spcPct val="150000"/>
              </a:lnSpc>
            </a:pPr>
            <a:endParaRPr lang="en-GB" sz="200" b="1" dirty="0">
              <a:solidFill>
                <a:srgbClr val="FFFFFF"/>
              </a:solidFill>
              <a:latin typeface="Intro Rust G Base 2 Line"/>
              <a:cs typeface="Intro Rust G Base 2 Line"/>
            </a:endParaRPr>
          </a:p>
          <a:p>
            <a:pPr algn="just" defTabSz="436273">
              <a:lnSpc>
                <a:spcPct val="150000"/>
              </a:lnSpc>
            </a:pPr>
            <a:r>
              <a:rPr lang="en-US" sz="1100" b="1" dirty="0" smtClean="0">
                <a:solidFill>
                  <a:srgbClr val="FFFFFF"/>
                </a:solidFill>
                <a:latin typeface="Intro Rust G Base 2 Line"/>
                <a:cs typeface="Intro Rust G Base 2 Line"/>
              </a:rPr>
              <a:t>twitter.com/bamb2020</a:t>
            </a:r>
          </a:p>
          <a:p>
            <a:pPr algn="just" defTabSz="436273">
              <a:lnSpc>
                <a:spcPct val="150000"/>
              </a:lnSpc>
            </a:pPr>
            <a:endParaRPr lang="en-US" sz="200" b="1" dirty="0">
              <a:solidFill>
                <a:srgbClr val="FFFFFF"/>
              </a:solidFill>
              <a:latin typeface="Intro Rust G Base 2 Line"/>
              <a:cs typeface="Intro Rust G Base 2 Line"/>
            </a:endParaRPr>
          </a:p>
          <a:p>
            <a:pPr algn="just" defTabSz="436273">
              <a:lnSpc>
                <a:spcPct val="150000"/>
              </a:lnSpc>
            </a:pPr>
            <a:r>
              <a:rPr lang="en-US" sz="1100" b="1" dirty="0" smtClean="0">
                <a:solidFill>
                  <a:srgbClr val="FFFFFF"/>
                </a:solidFill>
                <a:latin typeface="Intro Rust G Base 2 Line"/>
                <a:cs typeface="Intro Rust G Base 2 Line"/>
              </a:rPr>
              <a:t>linkedin.com/bamb2020</a:t>
            </a:r>
          </a:p>
          <a:p>
            <a:pPr algn="just" defTabSz="436273">
              <a:lnSpc>
                <a:spcPct val="150000"/>
              </a:lnSpc>
            </a:pPr>
            <a:endParaRPr lang="en-US" sz="200" b="1" dirty="0">
              <a:solidFill>
                <a:srgbClr val="FFFFFF"/>
              </a:solidFill>
              <a:latin typeface="Intro Rust G Base 2 Line"/>
              <a:cs typeface="Intro Rust G Base 2 Line"/>
            </a:endParaRPr>
          </a:p>
          <a:p>
            <a:pPr algn="just" defTabSz="436273">
              <a:lnSpc>
                <a:spcPct val="140000"/>
              </a:lnSpc>
            </a:pPr>
            <a:r>
              <a:rPr lang="en-US" sz="1100" b="1" dirty="0">
                <a:solidFill>
                  <a:srgbClr val="FFFFFF"/>
                </a:solidFill>
                <a:latin typeface="Intro Rust G Base 2 Line"/>
                <a:cs typeface="Intro Rust G Base 2 Line"/>
              </a:rPr>
              <a:t>www.bamb2020.eu</a:t>
            </a:r>
          </a:p>
          <a:p>
            <a:pPr algn="just" defTabSz="436273">
              <a:lnSpc>
                <a:spcPct val="150000"/>
              </a:lnSpc>
            </a:pPr>
            <a:endParaRPr lang="en-GB" sz="1100" b="1" dirty="0">
              <a:solidFill>
                <a:srgbClr val="FFFFFF"/>
              </a:solidFill>
              <a:latin typeface="Intro Rust G Base 2 Line"/>
              <a:cs typeface="Intro Rust G Base 2 Line"/>
            </a:endParaRPr>
          </a:p>
        </p:txBody>
      </p:sp>
      <p:sp>
        <p:nvSpPr>
          <p:cNvPr id="5" name="TextBox 4"/>
          <p:cNvSpPr txBox="1"/>
          <p:nvPr/>
        </p:nvSpPr>
        <p:spPr>
          <a:xfrm>
            <a:off x="0" y="760889"/>
            <a:ext cx="3126123" cy="3415688"/>
          </a:xfrm>
          <a:prstGeom prst="rect">
            <a:avLst/>
          </a:prstGeom>
          <a:noFill/>
        </p:spPr>
        <p:txBody>
          <a:bodyPr wrap="square" lIns="80145" tIns="40073" rIns="80145" bIns="40073" rtlCol="0">
            <a:spAutoFit/>
          </a:bodyPr>
          <a:lstStyle/>
          <a:p>
            <a:pPr defTabSz="436273"/>
            <a:r>
              <a:rPr lang="en-GB" sz="1100" b="1" dirty="0">
                <a:solidFill>
                  <a:srgbClr val="FFFFFF"/>
                </a:solidFill>
                <a:latin typeface="Intro Rust G Base 2 Line"/>
                <a:cs typeface="Intro Rust G Base 2 Line"/>
              </a:rPr>
              <a:t>Join our Stakeholder network</a:t>
            </a:r>
          </a:p>
          <a:p>
            <a:pPr defTabSz="436273">
              <a:lnSpc>
                <a:spcPct val="50000"/>
              </a:lnSpc>
            </a:pPr>
            <a:endParaRPr lang="en-GB" sz="1100" dirty="0">
              <a:solidFill>
                <a:srgbClr val="FFFFFF"/>
              </a:solidFill>
              <a:latin typeface="Intro Rust G Base 2 Line"/>
              <a:cs typeface="Intro Rust G Base 2 Line"/>
            </a:endParaRPr>
          </a:p>
          <a:p>
            <a:pPr defTabSz="436273">
              <a:lnSpc>
                <a:spcPct val="130000"/>
              </a:lnSpc>
            </a:pPr>
            <a:r>
              <a:rPr lang="en-GB" sz="1100" dirty="0">
                <a:solidFill>
                  <a:srgbClr val="FFFFFF"/>
                </a:solidFill>
                <a:latin typeface="Intro Rust G Base 2 Line"/>
                <a:cs typeface="Intro Rust G Base 2 Line"/>
              </a:rPr>
              <a:t>It is essential that the outputs of BAMB are going to be useful and applicable across the built environmental supply chain. We are actively seeking feedback, opinions, input and participation from all  those  who would like to get involved. </a:t>
            </a:r>
          </a:p>
          <a:p>
            <a:pPr defTabSz="436273">
              <a:lnSpc>
                <a:spcPct val="130000"/>
              </a:lnSpc>
            </a:pPr>
            <a:endParaRPr lang="en-GB" sz="1100" dirty="0">
              <a:solidFill>
                <a:srgbClr val="FFFFFF"/>
              </a:solidFill>
              <a:latin typeface="Intro Rust G Base 2 Line"/>
              <a:cs typeface="Intro Rust G Base 2 Line"/>
            </a:endParaRPr>
          </a:p>
          <a:p>
            <a:pPr defTabSz="436273">
              <a:lnSpc>
                <a:spcPct val="130000"/>
              </a:lnSpc>
            </a:pPr>
            <a:r>
              <a:rPr lang="en-GB" sz="1100" b="1" dirty="0">
                <a:solidFill>
                  <a:srgbClr val="FFFFFF"/>
                </a:solidFill>
                <a:latin typeface="Intro Rust G Base 2 Line"/>
                <a:cs typeface="Intro Rust G Base 2 Line"/>
              </a:rPr>
              <a:t>Our themes for involvement include: </a:t>
            </a:r>
          </a:p>
          <a:p>
            <a:pPr defTabSz="436273">
              <a:lnSpc>
                <a:spcPct val="130000"/>
              </a:lnSpc>
              <a:buFont typeface="Arial"/>
              <a:buChar char="•"/>
            </a:pPr>
            <a:r>
              <a:rPr lang="en-GB" sz="1100" dirty="0">
                <a:solidFill>
                  <a:srgbClr val="FFFFFF"/>
                </a:solidFill>
                <a:latin typeface="Intro Rust G Base 2 Line"/>
                <a:cs typeface="Intro Rust G Base 2 Line"/>
              </a:rPr>
              <a:t>     Material passport</a:t>
            </a:r>
          </a:p>
          <a:p>
            <a:pPr defTabSz="436273">
              <a:lnSpc>
                <a:spcPct val="130000"/>
              </a:lnSpc>
              <a:buFont typeface="Arial"/>
              <a:buChar char="•"/>
            </a:pPr>
            <a:r>
              <a:rPr lang="en-GB" sz="1100" dirty="0">
                <a:solidFill>
                  <a:srgbClr val="FFFFFF"/>
                </a:solidFill>
                <a:latin typeface="Intro Rust G Base 2 Line"/>
                <a:cs typeface="Intro Rust G Base 2 Line"/>
              </a:rPr>
              <a:t>     Reversible building design</a:t>
            </a:r>
          </a:p>
          <a:p>
            <a:pPr defTabSz="436273">
              <a:lnSpc>
                <a:spcPct val="130000"/>
              </a:lnSpc>
              <a:buFont typeface="Arial"/>
              <a:buChar char="•"/>
            </a:pPr>
            <a:r>
              <a:rPr lang="en-GB" sz="1100" dirty="0">
                <a:solidFill>
                  <a:srgbClr val="FFFFFF"/>
                </a:solidFill>
                <a:latin typeface="Intro Rust G Base 2 Line"/>
                <a:cs typeface="Intro Rust G Base 2 Line"/>
              </a:rPr>
              <a:t>     BIM</a:t>
            </a:r>
          </a:p>
          <a:p>
            <a:pPr defTabSz="436273">
              <a:lnSpc>
                <a:spcPct val="130000"/>
              </a:lnSpc>
              <a:buFont typeface="Arial"/>
              <a:buChar char="•"/>
            </a:pPr>
            <a:r>
              <a:rPr lang="en-GB" sz="1100" dirty="0">
                <a:solidFill>
                  <a:srgbClr val="FFFFFF"/>
                </a:solidFill>
                <a:latin typeface="Intro Rust G Base 2 Line"/>
                <a:cs typeface="Intro Rust G Base 2 Line"/>
              </a:rPr>
              <a:t>     Business models</a:t>
            </a:r>
          </a:p>
          <a:p>
            <a:pPr defTabSz="436273">
              <a:lnSpc>
                <a:spcPct val="130000"/>
              </a:lnSpc>
              <a:buFont typeface="Arial"/>
              <a:buChar char="•"/>
            </a:pPr>
            <a:r>
              <a:rPr lang="en-GB" sz="1100" dirty="0">
                <a:solidFill>
                  <a:srgbClr val="FFFFFF"/>
                </a:solidFill>
                <a:latin typeface="Intro Rust G Base 2 Line"/>
                <a:cs typeface="Intro Rust G Base 2 Line"/>
              </a:rPr>
              <a:t>     Case studies and pilots</a:t>
            </a:r>
          </a:p>
          <a:p>
            <a:pPr defTabSz="436273">
              <a:lnSpc>
                <a:spcPct val="130000"/>
              </a:lnSpc>
              <a:buFont typeface="Arial"/>
              <a:buChar char="•"/>
            </a:pPr>
            <a:r>
              <a:rPr lang="en-GB" sz="1100" dirty="0">
                <a:solidFill>
                  <a:srgbClr val="FFFFFF"/>
                </a:solidFill>
                <a:latin typeface="Intro Rust G Base 2 Line"/>
                <a:cs typeface="Intro Rust G Base 2 Line"/>
              </a:rPr>
              <a:t>     Policies and  standards</a:t>
            </a:r>
          </a:p>
        </p:txBody>
      </p:sp>
    </p:spTree>
    <p:extLst>
      <p:ext uri="{BB962C8B-B14F-4D97-AF65-F5344CB8AC3E}">
        <p14:creationId xmlns:p14="http://schemas.microsoft.com/office/powerpoint/2010/main" val="34631661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extBox 17"/>
          <p:cNvSpPr txBox="1"/>
          <p:nvPr/>
        </p:nvSpPr>
        <p:spPr>
          <a:xfrm>
            <a:off x="229999" y="753288"/>
            <a:ext cx="2629782" cy="7190567"/>
          </a:xfrm>
          <a:prstGeom prst="rect">
            <a:avLst/>
          </a:prstGeom>
          <a:noFill/>
        </p:spPr>
        <p:txBody>
          <a:bodyPr wrap="square" lIns="80145" tIns="40073" rIns="80145" bIns="40073" rtlCol="0">
            <a:spAutoFit/>
          </a:bodyPr>
          <a:lstStyle/>
          <a:p>
            <a:pPr algn="just" defTabSz="436273">
              <a:lnSpc>
                <a:spcPct val="110000"/>
              </a:lnSpc>
            </a:pPr>
            <a:r>
              <a:rPr lang="en-GB" sz="1000" dirty="0">
                <a:solidFill>
                  <a:srgbClr val="000000"/>
                </a:solidFill>
                <a:latin typeface="Intro Head R Base"/>
                <a:cs typeface="Intro Head R Base"/>
              </a:rPr>
              <a:t>BAMB is a Horizon 2020 project that started in September 2015,  co-funded by EU and project partners. BAMB project gathers 16 partners from 8 European countries together for one mission: to move the building sector towards a circular industry. </a:t>
            </a:r>
          </a:p>
          <a:p>
            <a:pPr algn="just" defTabSz="436273">
              <a:lnSpc>
                <a:spcPct val="110000"/>
              </a:lnSpc>
            </a:pPr>
            <a:endParaRPr lang="en-GB" sz="1000" dirty="0">
              <a:solidFill>
                <a:srgbClr val="000000"/>
              </a:solidFill>
              <a:latin typeface="Intro Head R Base"/>
              <a:cs typeface="Intro Head R Base"/>
            </a:endParaRPr>
          </a:p>
          <a:p>
            <a:pPr algn="just" defTabSz="436273">
              <a:lnSpc>
                <a:spcPct val="110000"/>
              </a:lnSpc>
            </a:pPr>
            <a:r>
              <a:rPr lang="en-US" sz="1000" dirty="0">
                <a:solidFill>
                  <a:srgbClr val="000000"/>
                </a:solidFill>
                <a:latin typeface="Intro Head R Base"/>
                <a:cs typeface="Intro Head R Base"/>
              </a:rPr>
              <a:t>Nowadays, buildings are seldom flexible enough to easily adapt to new requirements. The refurbishment, maintenance and demolition of those buildings create large amounts of waste and demand of virgin materials, if the building is not designed to accommodate the change.</a:t>
            </a:r>
            <a:r>
              <a:rPr lang="en-GB" sz="1000" dirty="0">
                <a:solidFill>
                  <a:srgbClr val="000000"/>
                </a:solidFill>
                <a:latin typeface="Intro Head R Base"/>
                <a:cs typeface="Intro Head R Base"/>
              </a:rPr>
              <a:t> </a:t>
            </a:r>
            <a:r>
              <a:rPr lang="en-US" sz="1000" dirty="0">
                <a:solidFill>
                  <a:srgbClr val="000000"/>
                </a:solidFill>
                <a:latin typeface="Intro Head R Base"/>
                <a:cs typeface="Intro Head R Base"/>
              </a:rPr>
              <a:t>Substantial stocks of building materials are discarded, as it is more expensive or impossible to recover them for re-use with their </a:t>
            </a:r>
            <a:r>
              <a:rPr lang="en-US" sz="1000" dirty="0">
                <a:solidFill>
                  <a:prstClr val="black"/>
                </a:solidFill>
                <a:latin typeface="Intro Head R Base"/>
                <a:cs typeface="Intro Head R Base"/>
              </a:rPr>
              <a:t>commercial  and functional  </a:t>
            </a:r>
            <a:r>
              <a:rPr lang="en-US" sz="1000" dirty="0">
                <a:solidFill>
                  <a:srgbClr val="000000"/>
                </a:solidFill>
                <a:latin typeface="Intro Head R Base"/>
                <a:cs typeface="Intro Head R Base"/>
              </a:rPr>
              <a:t>value intact. For effective use of building materials, to facilitate recovery and reuse of components, products or materials, buildings need to be easily reversible. </a:t>
            </a:r>
            <a:r>
              <a:rPr lang="en-GB" sz="1000" dirty="0">
                <a:solidFill>
                  <a:srgbClr val="000000"/>
                </a:solidFill>
                <a:latin typeface="Intro Head R Base"/>
                <a:cs typeface="Intro Head R Base"/>
              </a:rPr>
              <a:t>This requires new approaches to design buildings and to optimise the circular value chains of materials and components used in buildings.  </a:t>
            </a:r>
            <a:r>
              <a:rPr lang="en-US" sz="1000" dirty="0">
                <a:solidFill>
                  <a:srgbClr val="000000"/>
                </a:solidFill>
                <a:latin typeface="Intro Head R Base"/>
                <a:cs typeface="Intro Head R Base"/>
              </a:rPr>
              <a:t>In a circular building industry, the value of materials and components is preserved by high quality reuse and recycling strategies.</a:t>
            </a:r>
          </a:p>
          <a:p>
            <a:pPr algn="just" defTabSz="436273">
              <a:lnSpc>
                <a:spcPct val="110000"/>
              </a:lnSpc>
            </a:pPr>
            <a:endParaRPr lang="en-US" sz="1000" dirty="0">
              <a:solidFill>
                <a:srgbClr val="000000"/>
              </a:solidFill>
              <a:latin typeface="Intro Head R Base"/>
              <a:cs typeface="Intro Head R Base"/>
            </a:endParaRPr>
          </a:p>
          <a:p>
            <a:pPr algn="just" defTabSz="436273">
              <a:lnSpc>
                <a:spcPct val="110000"/>
              </a:lnSpc>
            </a:pPr>
            <a:r>
              <a:rPr lang="en-US" sz="1000" dirty="0">
                <a:solidFill>
                  <a:srgbClr val="9C9528"/>
                </a:solidFill>
                <a:latin typeface="Intro Rust G Base 2 Line"/>
                <a:cs typeface="Intro Rust G Base 2 Line"/>
              </a:rPr>
              <a:t>Buildings can then function as banks of valuable materials.</a:t>
            </a:r>
          </a:p>
        </p:txBody>
      </p:sp>
      <p:sp>
        <p:nvSpPr>
          <p:cNvPr id="19" name="TextBox 18"/>
          <p:cNvSpPr txBox="1"/>
          <p:nvPr/>
        </p:nvSpPr>
        <p:spPr>
          <a:xfrm>
            <a:off x="3296121" y="753288"/>
            <a:ext cx="2629782" cy="5297741"/>
          </a:xfrm>
          <a:prstGeom prst="rect">
            <a:avLst/>
          </a:prstGeom>
          <a:noFill/>
        </p:spPr>
        <p:txBody>
          <a:bodyPr wrap="square" lIns="80145" tIns="40073" rIns="80145" bIns="40073" rtlCol="0">
            <a:spAutoFit/>
          </a:bodyPr>
          <a:lstStyle/>
          <a:p>
            <a:pPr algn="just" defTabSz="436273">
              <a:lnSpc>
                <a:spcPct val="110000"/>
              </a:lnSpc>
            </a:pPr>
            <a:r>
              <a:rPr lang="en-US" sz="1000" dirty="0">
                <a:solidFill>
                  <a:srgbClr val="000000"/>
                </a:solidFill>
                <a:latin typeface="Intro Head R Base"/>
                <a:cs typeface="Intro Head R Base"/>
              </a:rPr>
              <a:t>To reach the project objectives, BAMB is developing and integrating Materials Passports and Reversible Building Design tools to enable the transition to a circular building industry supported by business models propositions, policy makers recommendation  and decision making models. </a:t>
            </a:r>
          </a:p>
          <a:p>
            <a:pPr algn="just" defTabSz="436273">
              <a:lnSpc>
                <a:spcPct val="110000"/>
              </a:lnSpc>
            </a:pPr>
            <a:endParaRPr lang="en-US" sz="1000" dirty="0">
              <a:solidFill>
                <a:srgbClr val="000000"/>
              </a:solidFill>
              <a:latin typeface="Intro Head R Base"/>
              <a:cs typeface="Intro Head R Base"/>
            </a:endParaRPr>
          </a:p>
          <a:p>
            <a:pPr algn="just" defTabSz="436273">
              <a:lnSpc>
                <a:spcPct val="110000"/>
              </a:lnSpc>
            </a:pPr>
            <a:r>
              <a:rPr lang="en-GB" sz="1000" dirty="0">
                <a:solidFill>
                  <a:srgbClr val="000000"/>
                </a:solidFill>
                <a:latin typeface="Intro Head R Base"/>
                <a:cs typeface="Intro Head R Base"/>
              </a:rPr>
              <a:t>BAMB has a number of work packages running concurrently. </a:t>
            </a:r>
          </a:p>
          <a:p>
            <a:pPr algn="just" defTabSz="436273">
              <a:lnSpc>
                <a:spcPct val="110000"/>
              </a:lnSpc>
            </a:pPr>
            <a:endParaRPr lang="en-GB" sz="1000" dirty="0">
              <a:solidFill>
                <a:srgbClr val="000000"/>
              </a:solidFill>
              <a:latin typeface="Intro Head R Base"/>
              <a:cs typeface="Intro Head R Base"/>
            </a:endParaRPr>
          </a:p>
          <a:p>
            <a:pPr algn="just" defTabSz="436273">
              <a:lnSpc>
                <a:spcPct val="110000"/>
              </a:lnSpc>
            </a:pPr>
            <a:r>
              <a:rPr lang="en-GB" sz="1000" dirty="0">
                <a:solidFill>
                  <a:srgbClr val="000000"/>
                </a:solidFill>
                <a:latin typeface="Intro Head R Base"/>
                <a:cs typeface="Intro Head R Base"/>
              </a:rPr>
              <a:t>These can be summarised as: </a:t>
            </a:r>
          </a:p>
          <a:p>
            <a:pPr algn="just" defTabSz="436273">
              <a:lnSpc>
                <a:spcPct val="50000"/>
              </a:lnSpc>
            </a:pPr>
            <a:endParaRPr lang="en-GB" sz="1000" dirty="0">
              <a:solidFill>
                <a:srgbClr val="9C9528"/>
              </a:solidFill>
              <a:latin typeface="Intro Head R Base"/>
              <a:cs typeface="Intro Head R Base"/>
            </a:endParaRPr>
          </a:p>
          <a:p>
            <a:pPr indent="75136" defTabSz="436273">
              <a:lnSpc>
                <a:spcPct val="130000"/>
              </a:lnSpc>
              <a:buFont typeface="Arial"/>
              <a:buChar char="•"/>
            </a:pPr>
            <a:r>
              <a:rPr lang="en-GB" sz="1000" dirty="0">
                <a:solidFill>
                  <a:prstClr val="black"/>
                </a:solidFill>
                <a:latin typeface="Intro Head R Base"/>
                <a:cs typeface="Intro Head R Base"/>
              </a:rPr>
              <a:t>Developing a blueprint for dynamic &amp; circular buildings and materials up cycling;</a:t>
            </a:r>
          </a:p>
          <a:p>
            <a:pPr indent="75136" defTabSz="436273">
              <a:lnSpc>
                <a:spcPct val="130000"/>
              </a:lnSpc>
              <a:buFont typeface="Arial"/>
              <a:buChar char="•"/>
            </a:pPr>
            <a:r>
              <a:rPr lang="en-GB" sz="1000" dirty="0">
                <a:solidFill>
                  <a:prstClr val="black"/>
                </a:solidFill>
                <a:latin typeface="Intro Head R Base"/>
                <a:cs typeface="Intro Head R Base"/>
              </a:rPr>
              <a:t>Developing Materials Passports;</a:t>
            </a:r>
          </a:p>
          <a:p>
            <a:pPr indent="75136" defTabSz="436273">
              <a:lnSpc>
                <a:spcPct val="130000"/>
              </a:lnSpc>
              <a:buFont typeface="Arial"/>
              <a:buChar char="•"/>
            </a:pPr>
            <a:r>
              <a:rPr lang="en-GB" sz="1000" dirty="0">
                <a:solidFill>
                  <a:prstClr val="black"/>
                </a:solidFill>
                <a:latin typeface="Intro Head R Base"/>
                <a:cs typeface="Intro Head R Base"/>
              </a:rPr>
              <a:t>Developing Reversible Building Design tools; </a:t>
            </a:r>
          </a:p>
          <a:p>
            <a:pPr indent="75136" defTabSz="436273">
              <a:lnSpc>
                <a:spcPct val="130000"/>
              </a:lnSpc>
              <a:buFont typeface="Arial"/>
              <a:buChar char="•"/>
            </a:pPr>
            <a:r>
              <a:rPr lang="en-GB" sz="1000" dirty="0">
                <a:solidFill>
                  <a:prstClr val="black"/>
                </a:solidFill>
                <a:latin typeface="Intro Head R Base"/>
                <a:cs typeface="Intro Head R Base"/>
              </a:rPr>
              <a:t>Testing BAMB results through prototyping  and pilot projects;</a:t>
            </a:r>
          </a:p>
          <a:p>
            <a:pPr indent="75136" defTabSz="436273">
              <a:lnSpc>
                <a:spcPct val="130000"/>
              </a:lnSpc>
              <a:buFont typeface="Arial"/>
              <a:buChar char="•"/>
            </a:pPr>
            <a:r>
              <a:rPr lang="en-GB" sz="1000" dirty="0">
                <a:solidFill>
                  <a:prstClr val="black"/>
                </a:solidFill>
                <a:latin typeface="Intro Head R Base"/>
                <a:cs typeface="Intro Head R Base"/>
              </a:rPr>
              <a:t>Facilitating future applications and exploitation of BAMB results;</a:t>
            </a:r>
          </a:p>
          <a:p>
            <a:pPr indent="75136" defTabSz="436273">
              <a:lnSpc>
                <a:spcPct val="130000"/>
              </a:lnSpc>
              <a:buFont typeface="Arial"/>
              <a:buChar char="•"/>
            </a:pPr>
            <a:r>
              <a:rPr lang="en-GB" sz="1000" dirty="0">
                <a:solidFill>
                  <a:prstClr val="black"/>
                </a:solidFill>
                <a:latin typeface="Intro Head R Base"/>
                <a:cs typeface="Intro Head R Base"/>
              </a:rPr>
              <a:t>Communication, dissemination &amp; management.</a:t>
            </a:r>
          </a:p>
        </p:txBody>
      </p:sp>
      <p:pic>
        <p:nvPicPr>
          <p:cNvPr id="23" name="Picture 22" descr="Durmisevic_Transformable units figuur 5.1.14d.tif"/>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53117" y="4587734"/>
            <a:ext cx="2519252" cy="1605196"/>
          </a:xfrm>
          <a:prstGeom prst="rect">
            <a:avLst/>
          </a:prstGeom>
        </p:spPr>
      </p:pic>
      <p:sp>
        <p:nvSpPr>
          <p:cNvPr id="24" name="TextBox 7"/>
          <p:cNvSpPr txBox="1"/>
          <p:nvPr/>
        </p:nvSpPr>
        <p:spPr>
          <a:xfrm>
            <a:off x="6352946" y="3668265"/>
            <a:ext cx="2609984" cy="4482134"/>
          </a:xfrm>
          <a:prstGeom prst="rect">
            <a:avLst/>
          </a:prstGeom>
          <a:noFill/>
        </p:spPr>
        <p:txBody>
          <a:bodyPr wrap="square" lIns="80145" tIns="40073" rIns="80145" bIns="40073" rtlCol="0">
            <a:spAutoFit/>
          </a:bodyPr>
          <a:lstStyle/>
          <a:p>
            <a:pPr algn="just" defTabSz="436273">
              <a:lnSpc>
                <a:spcPct val="110000"/>
              </a:lnSpc>
            </a:pPr>
            <a:r>
              <a:rPr lang="en-US" sz="1000" dirty="0">
                <a:solidFill>
                  <a:srgbClr val="000000"/>
                </a:solidFill>
                <a:latin typeface="Intro Head R Base"/>
                <a:cs typeface="Intro Head R Base"/>
              </a:rPr>
              <a:t>Material Passports will provide the necessary information about materials, products and components for a circular use of building materials, products and components whilst supporting reversible design. Within the project, 300 Material Passports for various products, components or materials will be developed together with a software solution. </a:t>
            </a:r>
          </a:p>
          <a:p>
            <a:pPr algn="just" defTabSz="436273">
              <a:lnSpc>
                <a:spcPct val="110000"/>
              </a:lnSpc>
            </a:pPr>
            <a:endParaRPr lang="en-US" sz="1000" dirty="0">
              <a:solidFill>
                <a:srgbClr val="000000"/>
              </a:solidFill>
              <a:latin typeface="Intro Head R Base"/>
              <a:cs typeface="Intro Head R Base"/>
            </a:endParaRPr>
          </a:p>
          <a:p>
            <a:pPr algn="just" defTabSz="436273">
              <a:lnSpc>
                <a:spcPct val="110000"/>
              </a:lnSpc>
            </a:pPr>
            <a:r>
              <a:rPr lang="en-US" sz="1000" dirty="0">
                <a:solidFill>
                  <a:srgbClr val="000000"/>
                </a:solidFill>
                <a:latin typeface="Intro Head R Base"/>
                <a:cs typeface="Intro Head R Base"/>
              </a:rPr>
              <a:t>The Reversible Building Design tools will inform designers and decision makers about the transformation capacity, reuse potential and the impacts of design solutions during the conceptual design phase. </a:t>
            </a:r>
          </a:p>
          <a:p>
            <a:pPr algn="just" defTabSz="436273">
              <a:lnSpc>
                <a:spcPct val="110000"/>
              </a:lnSpc>
            </a:pPr>
            <a:endParaRPr lang="en-US" sz="1000" dirty="0">
              <a:solidFill>
                <a:srgbClr val="000000"/>
              </a:solidFill>
              <a:latin typeface="Intro Head R Base"/>
              <a:cs typeface="Intro Head R Base"/>
            </a:endParaRPr>
          </a:p>
          <a:p>
            <a:pPr algn="just" defTabSz="436273">
              <a:lnSpc>
                <a:spcPct val="110000"/>
              </a:lnSpc>
            </a:pPr>
            <a:r>
              <a:rPr lang="en-US" sz="1000" dirty="0">
                <a:solidFill>
                  <a:srgbClr val="000000"/>
                </a:solidFill>
                <a:latin typeface="Intro Head R Base"/>
                <a:cs typeface="Intro Head R Base"/>
              </a:rPr>
              <a:t>Material Passports and Reversible Building Design tools will be tested, demonstrated and refined with input from 6 real-scale building pilots.</a:t>
            </a:r>
          </a:p>
        </p:txBody>
      </p:sp>
      <p:pic>
        <p:nvPicPr>
          <p:cNvPr id="25" name="Picture 24" descr="02 bouwblok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26467" y="1174133"/>
            <a:ext cx="2440483" cy="2132081"/>
          </a:xfrm>
          <a:prstGeom prst="rect">
            <a:avLst/>
          </a:prstGeom>
        </p:spPr>
      </p:pic>
      <p:pic>
        <p:nvPicPr>
          <p:cNvPr id="26" name="Picture 25" descr="03 bouwblock3.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2361" y="4866844"/>
            <a:ext cx="2474434" cy="1326086"/>
          </a:xfrm>
          <a:prstGeom prst="rect">
            <a:avLst/>
          </a:prstGeom>
        </p:spPr>
      </p:pic>
    </p:spTree>
    <p:extLst>
      <p:ext uri="{BB962C8B-B14F-4D97-AF65-F5344CB8AC3E}">
        <p14:creationId xmlns:p14="http://schemas.microsoft.com/office/powerpoint/2010/main" val="6582044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0" y="6121400"/>
            <a:ext cx="630238" cy="363538"/>
          </a:xfrm>
          <a:prstGeom prst="rect">
            <a:avLst/>
          </a:prstGeom>
        </p:spPr>
        <p:txBody>
          <a:bodyPr/>
          <a:lstStyle/>
          <a:p>
            <a:pPr>
              <a:defRPr/>
            </a:pPr>
            <a:fld id="{030E6436-2F7B-CD41-916E-6D2EB371277A}" type="slidenum">
              <a:rPr lang="en-US" smtClean="0">
                <a:solidFill>
                  <a:srgbClr val="002E56">
                    <a:lumMod val="50000"/>
                    <a:lumOff val="50000"/>
                  </a:srgbClr>
                </a:solidFill>
              </a:rPr>
              <a:pPr>
                <a:defRPr/>
              </a:pPr>
              <a:t>44</a:t>
            </a:fld>
            <a:endParaRPr lang="en-US" dirty="0">
              <a:solidFill>
                <a:srgbClr val="002E56">
                  <a:lumMod val="50000"/>
                  <a:lumOff val="50000"/>
                </a:srgbClr>
              </a:solidFill>
            </a:endParaRPr>
          </a:p>
        </p:txBody>
      </p:sp>
      <p:sp>
        <p:nvSpPr>
          <p:cNvPr id="9" name="Title 6"/>
          <p:cNvSpPr txBox="1">
            <a:spLocks/>
          </p:cNvSpPr>
          <p:nvPr/>
        </p:nvSpPr>
        <p:spPr>
          <a:xfrm>
            <a:off x="4788024" y="2479448"/>
            <a:ext cx="4248472" cy="2878853"/>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500" b="1" kern="1200">
                <a:solidFill>
                  <a:schemeClr val="bg1"/>
                </a:solidFill>
                <a:latin typeface="Trebuchet MS"/>
                <a:ea typeface="+mj-ea"/>
                <a:cs typeface="Trebuchet MS"/>
              </a:defRPr>
            </a:lvl1pPr>
          </a:lstStyle>
          <a:p>
            <a:pPr algn="r"/>
            <a:r>
              <a:rPr lang="en-GB" sz="2100" dirty="0" smtClean="0">
                <a:solidFill>
                  <a:srgbClr val="FFFFFF"/>
                </a:solidFill>
              </a:rPr>
              <a:t>Unit Cities in Transition</a:t>
            </a:r>
            <a:br>
              <a:rPr lang="en-GB" sz="2100" dirty="0" smtClean="0">
                <a:solidFill>
                  <a:srgbClr val="FFFFFF"/>
                </a:solidFill>
              </a:rPr>
            </a:br>
            <a:endParaRPr lang="en-GB" sz="2100" dirty="0" smtClean="0">
              <a:solidFill>
                <a:srgbClr val="FFFFFF"/>
              </a:solidFill>
            </a:endParaRPr>
          </a:p>
          <a:p>
            <a:pPr algn="r"/>
            <a:r>
              <a:rPr lang="en-GB" sz="2900" dirty="0" err="1" smtClean="0">
                <a:solidFill>
                  <a:srgbClr val="FFFFFF"/>
                </a:solidFill>
              </a:rPr>
              <a:t>EnergyVille</a:t>
            </a:r>
            <a:r>
              <a:rPr lang="en-GB" dirty="0" smtClean="0">
                <a:solidFill>
                  <a:srgbClr val="FFFFFF"/>
                </a:solidFill>
              </a:rPr>
              <a:t/>
            </a:r>
            <a:br>
              <a:rPr lang="en-GB" dirty="0" smtClean="0">
                <a:solidFill>
                  <a:srgbClr val="FFFFFF"/>
                </a:solidFill>
              </a:rPr>
            </a:br>
            <a:r>
              <a:rPr lang="en-GB" dirty="0" smtClean="0">
                <a:solidFill>
                  <a:srgbClr val="FFFFFF"/>
                </a:solidFill>
              </a:rPr>
              <a:t/>
            </a:r>
            <a:br>
              <a:rPr lang="en-GB" dirty="0" smtClean="0">
                <a:solidFill>
                  <a:srgbClr val="FFFFFF"/>
                </a:solidFill>
              </a:rPr>
            </a:br>
            <a:r>
              <a:rPr lang="en-GB" dirty="0" smtClean="0">
                <a:solidFill>
                  <a:srgbClr val="FFFFFF"/>
                </a:solidFill>
              </a:rPr>
              <a:t/>
            </a:r>
            <a:br>
              <a:rPr lang="en-GB" dirty="0" smtClean="0">
                <a:solidFill>
                  <a:srgbClr val="FFFFFF"/>
                </a:solidFill>
              </a:rPr>
            </a:br>
            <a:r>
              <a:rPr lang="fr-BE" sz="1600" i="1" dirty="0" smtClean="0">
                <a:solidFill>
                  <a:srgbClr val="FFFFFF"/>
                </a:solidFill>
              </a:rPr>
              <a:t>mail: </a:t>
            </a:r>
            <a:r>
              <a:rPr lang="fr-BE" sz="1600" i="1" u="sng" dirty="0" smtClean="0">
                <a:solidFill>
                  <a:srgbClr val="FFFFFF"/>
                </a:solidFill>
                <a:hlinkClick r:id="rId2"/>
              </a:rPr>
              <a:t>wim.debacker@energyville.be</a:t>
            </a:r>
            <a:r>
              <a:rPr lang="en-GB" sz="1600" dirty="0" smtClean="0">
                <a:solidFill>
                  <a:srgbClr val="FFFFFF"/>
                </a:solidFill>
              </a:rPr>
              <a:t/>
            </a:r>
            <a:br>
              <a:rPr lang="en-GB" sz="1600" dirty="0" smtClean="0">
                <a:solidFill>
                  <a:srgbClr val="FFFFFF"/>
                </a:solidFill>
              </a:rPr>
            </a:br>
            <a:endParaRPr lang="en-US" sz="1600" b="0" dirty="0">
              <a:solidFill>
                <a:srgbClr val="FFFFFF"/>
              </a:solidFill>
            </a:endParaRPr>
          </a:p>
        </p:txBody>
      </p:sp>
      <p:sp>
        <p:nvSpPr>
          <p:cNvPr id="10" name="Title 6"/>
          <p:cNvSpPr txBox="1">
            <a:spLocks/>
          </p:cNvSpPr>
          <p:nvPr/>
        </p:nvSpPr>
        <p:spPr>
          <a:xfrm>
            <a:off x="1547664" y="2494363"/>
            <a:ext cx="3392942" cy="2878853"/>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500" b="1" kern="1200">
                <a:solidFill>
                  <a:schemeClr val="bg1"/>
                </a:solidFill>
                <a:latin typeface="Trebuchet MS"/>
                <a:ea typeface="+mj-ea"/>
                <a:cs typeface="Trebuchet MS"/>
              </a:defRPr>
            </a:lvl1pPr>
          </a:lstStyle>
          <a:p>
            <a:r>
              <a:rPr lang="en-GB" sz="2100" dirty="0" smtClean="0">
                <a:solidFill>
                  <a:srgbClr val="FFFFFF"/>
                </a:solidFill>
              </a:rPr>
              <a:t>Unit Smart Energy &amp; </a:t>
            </a:r>
          </a:p>
          <a:p>
            <a:r>
              <a:rPr lang="en-GB" sz="2100" dirty="0" smtClean="0">
                <a:solidFill>
                  <a:srgbClr val="FFFFFF"/>
                </a:solidFill>
              </a:rPr>
              <a:t>Built Environment</a:t>
            </a:r>
            <a:r>
              <a:rPr lang="en-GB" dirty="0" smtClean="0">
                <a:solidFill>
                  <a:srgbClr val="FFFFFF"/>
                </a:solidFill>
              </a:rPr>
              <a:t/>
            </a:r>
            <a:br>
              <a:rPr lang="en-GB" dirty="0" smtClean="0">
                <a:solidFill>
                  <a:srgbClr val="FFFFFF"/>
                </a:solidFill>
              </a:rPr>
            </a:br>
            <a:r>
              <a:rPr lang="en-GB" sz="2900" dirty="0" smtClean="0">
                <a:solidFill>
                  <a:srgbClr val="FFFFFF"/>
                </a:solidFill>
              </a:rPr>
              <a:t>VITO NV</a:t>
            </a:r>
            <a:r>
              <a:rPr lang="en-GB" dirty="0" smtClean="0">
                <a:solidFill>
                  <a:srgbClr val="FFFFFF"/>
                </a:solidFill>
              </a:rPr>
              <a:t/>
            </a:r>
            <a:br>
              <a:rPr lang="en-GB" dirty="0" smtClean="0">
                <a:solidFill>
                  <a:srgbClr val="FFFFFF"/>
                </a:solidFill>
              </a:rPr>
            </a:br>
            <a:r>
              <a:rPr lang="en-GB" dirty="0" smtClean="0">
                <a:solidFill>
                  <a:srgbClr val="FFFFFF"/>
                </a:solidFill>
              </a:rPr>
              <a:t/>
            </a:r>
            <a:br>
              <a:rPr lang="en-GB" dirty="0" smtClean="0">
                <a:solidFill>
                  <a:srgbClr val="FFFFFF"/>
                </a:solidFill>
              </a:rPr>
            </a:br>
            <a:r>
              <a:rPr lang="en-GB" dirty="0" smtClean="0">
                <a:solidFill>
                  <a:srgbClr val="FFFFFF"/>
                </a:solidFill>
              </a:rPr>
              <a:t/>
            </a:r>
            <a:br>
              <a:rPr lang="en-GB" dirty="0" smtClean="0">
                <a:solidFill>
                  <a:srgbClr val="FFFFFF"/>
                </a:solidFill>
              </a:rPr>
            </a:br>
            <a:r>
              <a:rPr lang="fr-BE" sz="1600" i="1" dirty="0" smtClean="0">
                <a:solidFill>
                  <a:srgbClr val="FFFFFF"/>
                </a:solidFill>
              </a:rPr>
              <a:t>mail: </a:t>
            </a:r>
            <a:r>
              <a:rPr lang="fr-BE" sz="1600" i="1" u="sng" dirty="0" smtClean="0">
                <a:solidFill>
                  <a:srgbClr val="FFFFFF"/>
                </a:solidFill>
                <a:hlinkClick r:id="rId3"/>
              </a:rPr>
              <a:t>wim.debacker@vito.be</a:t>
            </a:r>
            <a:r>
              <a:rPr lang="en-GB" dirty="0" smtClean="0">
                <a:solidFill>
                  <a:srgbClr val="FFFFFF"/>
                </a:solidFill>
              </a:rPr>
              <a:t/>
            </a:r>
            <a:br>
              <a:rPr lang="en-GB" dirty="0" smtClean="0">
                <a:solidFill>
                  <a:srgbClr val="FFFFFF"/>
                </a:solidFill>
              </a:rPr>
            </a:br>
            <a:endParaRPr lang="en-US" b="0" dirty="0">
              <a:solidFill>
                <a:srgbClr val="FFFFFF"/>
              </a:solidFill>
            </a:endParaRPr>
          </a:p>
        </p:txBody>
      </p:sp>
      <p:sp>
        <p:nvSpPr>
          <p:cNvPr id="12" name="TextBox 11"/>
          <p:cNvSpPr txBox="1"/>
          <p:nvPr/>
        </p:nvSpPr>
        <p:spPr>
          <a:xfrm>
            <a:off x="1547664" y="1671386"/>
            <a:ext cx="7488832" cy="707886"/>
          </a:xfrm>
          <a:prstGeom prst="rect">
            <a:avLst/>
          </a:prstGeom>
          <a:noFill/>
        </p:spPr>
        <p:txBody>
          <a:bodyPr wrap="square" rtlCol="0">
            <a:spAutoFit/>
          </a:bodyPr>
          <a:lstStyle/>
          <a:p>
            <a:pPr algn="ctr"/>
            <a:r>
              <a:rPr lang="en-US" sz="2400" b="1" dirty="0" smtClean="0">
                <a:solidFill>
                  <a:srgbClr val="FFFFFF"/>
                </a:solidFill>
              </a:rPr>
              <a:t>Wim Debacker</a:t>
            </a:r>
          </a:p>
          <a:p>
            <a:pPr algn="ctr"/>
            <a:r>
              <a:rPr lang="en-US" sz="1600" dirty="0" smtClean="0">
                <a:solidFill>
                  <a:srgbClr val="FFFFFF"/>
                </a:solidFill>
              </a:rPr>
              <a:t>senior researcher Built Environment</a:t>
            </a:r>
            <a:endParaRPr lang="en-US" sz="1600" dirty="0">
              <a:solidFill>
                <a:srgbClr val="FFFFFF"/>
              </a:solidFill>
            </a:endParaRPr>
          </a:p>
        </p:txBody>
      </p:sp>
      <p:sp>
        <p:nvSpPr>
          <p:cNvPr id="13" name="Title 6"/>
          <p:cNvSpPr>
            <a:spLocks noGrp="1"/>
          </p:cNvSpPr>
          <p:nvPr>
            <p:ph type="title"/>
          </p:nvPr>
        </p:nvSpPr>
        <p:spPr>
          <a:xfrm>
            <a:off x="6516216" y="5949280"/>
            <a:ext cx="2616334" cy="908720"/>
          </a:xfrm>
        </p:spPr>
        <p:txBody>
          <a:bodyPr anchor="b">
            <a:normAutofit/>
          </a:bodyPr>
          <a:lstStyle/>
          <a:p>
            <a:pPr lvl="0" algn="r"/>
            <a:r>
              <a:rPr lang="en-US" sz="4000" dirty="0" smtClean="0"/>
              <a:t>Contact</a:t>
            </a:r>
            <a:endParaRPr lang="en-US" sz="4000" dirty="0"/>
          </a:p>
        </p:txBody>
      </p:sp>
    </p:spTree>
    <p:extLst>
      <p:ext uri="{BB962C8B-B14F-4D97-AF65-F5344CB8AC3E}">
        <p14:creationId xmlns:p14="http://schemas.microsoft.com/office/powerpoint/2010/main" val="323902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INleiding</a:t>
            </a:r>
            <a:endParaRPr lang="en-US" dirty="0"/>
          </a:p>
        </p:txBody>
      </p:sp>
      <p:sp>
        <p:nvSpPr>
          <p:cNvPr id="4" name="Text Placeholder 3"/>
          <p:cNvSpPr>
            <a:spLocks noGrp="1"/>
          </p:cNvSpPr>
          <p:nvPr>
            <p:ph type="body" sz="quarter" idx="11"/>
          </p:nvPr>
        </p:nvSpPr>
        <p:spPr/>
        <p:txBody>
          <a:bodyPr/>
          <a:lstStyle/>
          <a:p>
            <a:r>
              <a:rPr lang="en-US" dirty="0" err="1" smtClean="0"/>
              <a:t>Huidige</a:t>
            </a:r>
            <a:r>
              <a:rPr lang="en-US" dirty="0" smtClean="0"/>
              <a:t> </a:t>
            </a:r>
            <a:r>
              <a:rPr lang="en-US" dirty="0" err="1" smtClean="0"/>
              <a:t>bouw</a:t>
            </a:r>
            <a:r>
              <a:rPr lang="en-US" dirty="0" smtClean="0"/>
              <a:t>: </a:t>
            </a:r>
            <a:r>
              <a:rPr lang="en-US" dirty="0" err="1" smtClean="0"/>
              <a:t>enkele</a:t>
            </a:r>
            <a:r>
              <a:rPr lang="en-US" dirty="0" smtClean="0"/>
              <a:t> </a:t>
            </a:r>
            <a:r>
              <a:rPr lang="en-US" dirty="0" err="1" smtClean="0"/>
              <a:t>cijfers</a:t>
            </a:r>
            <a:r>
              <a:rPr lang="en-US" dirty="0" smtClean="0"/>
              <a:t> op </a:t>
            </a:r>
            <a:r>
              <a:rPr lang="en-US" dirty="0" err="1" smtClean="0"/>
              <a:t>macroschaal</a:t>
            </a:r>
            <a:r>
              <a:rPr lang="en-US" dirty="0" smtClean="0"/>
              <a:t>…</a:t>
            </a: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5</a:t>
            </a:fld>
            <a:endParaRPr lang="en-US" dirty="0"/>
          </a:p>
        </p:txBody>
      </p:sp>
      <p:sp>
        <p:nvSpPr>
          <p:cNvPr id="15" name="TextBox 14"/>
          <p:cNvSpPr txBox="1"/>
          <p:nvPr/>
        </p:nvSpPr>
        <p:spPr>
          <a:xfrm>
            <a:off x="2627784" y="1556792"/>
            <a:ext cx="3816424" cy="1323439"/>
          </a:xfrm>
          <a:prstGeom prst="rect">
            <a:avLst/>
          </a:prstGeom>
          <a:noFill/>
        </p:spPr>
        <p:txBody>
          <a:bodyPr wrap="square" rtlCol="0">
            <a:spAutoFit/>
          </a:bodyPr>
          <a:lstStyle/>
          <a:p>
            <a:pPr algn="ctr"/>
            <a:r>
              <a:rPr lang="nl-BE" sz="8000" smtClean="0">
                <a:solidFill>
                  <a:srgbClr val="F58220"/>
                </a:solidFill>
                <a:latin typeface="Arial Black" pitchFamily="34" charset="0"/>
              </a:rPr>
              <a:t>36%</a:t>
            </a:r>
          </a:p>
        </p:txBody>
      </p:sp>
      <p:sp>
        <p:nvSpPr>
          <p:cNvPr id="16" name="TextBox 15"/>
          <p:cNvSpPr txBox="1"/>
          <p:nvPr/>
        </p:nvSpPr>
        <p:spPr>
          <a:xfrm>
            <a:off x="2123728" y="5989916"/>
            <a:ext cx="4860032" cy="215444"/>
          </a:xfrm>
          <a:prstGeom prst="rect">
            <a:avLst/>
          </a:prstGeom>
          <a:noFill/>
        </p:spPr>
        <p:txBody>
          <a:bodyPr wrap="square" rtlCol="0">
            <a:spAutoFit/>
          </a:bodyPr>
          <a:lstStyle/>
          <a:p>
            <a:pPr algn="ctr"/>
            <a:r>
              <a:rPr lang="nl-BE" sz="800" b="1" dirty="0" smtClean="0"/>
              <a:t>Sources: </a:t>
            </a:r>
            <a:r>
              <a:rPr lang="nl-BE" sz="800" dirty="0" err="1" smtClean="0"/>
              <a:t>Eurostat</a:t>
            </a:r>
            <a:r>
              <a:rPr lang="nl-BE" sz="800" dirty="0" smtClean="0"/>
              <a:t> (2010), EEA (2010)</a:t>
            </a:r>
            <a:endParaRPr lang="nl-BE" sz="800" dirty="0"/>
          </a:p>
        </p:txBody>
      </p:sp>
      <p:sp>
        <p:nvSpPr>
          <p:cNvPr id="17" name="TextBox 16"/>
          <p:cNvSpPr txBox="1"/>
          <p:nvPr/>
        </p:nvSpPr>
        <p:spPr>
          <a:xfrm>
            <a:off x="6398488" y="1560394"/>
            <a:ext cx="2745512" cy="1323439"/>
          </a:xfrm>
          <a:prstGeom prst="rect">
            <a:avLst/>
          </a:prstGeom>
          <a:noFill/>
        </p:spPr>
        <p:txBody>
          <a:bodyPr wrap="square" rtlCol="0">
            <a:spAutoFit/>
          </a:bodyPr>
          <a:lstStyle/>
          <a:p>
            <a:r>
              <a:rPr lang="nl-BE" sz="8000" smtClean="0">
                <a:solidFill>
                  <a:srgbClr val="F58220"/>
                </a:solidFill>
                <a:latin typeface="Arial Black" pitchFamily="34" charset="0"/>
              </a:rPr>
              <a:t>31%</a:t>
            </a:r>
          </a:p>
        </p:txBody>
      </p:sp>
      <p:sp>
        <p:nvSpPr>
          <p:cNvPr id="18" name="TextBox 17"/>
          <p:cNvSpPr txBox="1"/>
          <p:nvPr/>
        </p:nvSpPr>
        <p:spPr>
          <a:xfrm>
            <a:off x="179512" y="1556792"/>
            <a:ext cx="3816424" cy="1323439"/>
          </a:xfrm>
          <a:prstGeom prst="rect">
            <a:avLst/>
          </a:prstGeom>
          <a:noFill/>
        </p:spPr>
        <p:txBody>
          <a:bodyPr wrap="square" rtlCol="0">
            <a:spAutoFit/>
          </a:bodyPr>
          <a:lstStyle/>
          <a:p>
            <a:r>
              <a:rPr lang="nl-BE" sz="8000" smtClean="0">
                <a:solidFill>
                  <a:srgbClr val="F58220"/>
                </a:solidFill>
                <a:latin typeface="Arial Black" pitchFamily="34" charset="0"/>
              </a:rPr>
              <a:t>40%</a:t>
            </a:r>
          </a:p>
        </p:txBody>
      </p:sp>
      <p:sp>
        <p:nvSpPr>
          <p:cNvPr id="19" name="TextBox 18"/>
          <p:cNvSpPr txBox="1"/>
          <p:nvPr/>
        </p:nvSpPr>
        <p:spPr>
          <a:xfrm>
            <a:off x="6300192" y="2548220"/>
            <a:ext cx="2632328" cy="369332"/>
          </a:xfrm>
          <a:prstGeom prst="rect">
            <a:avLst/>
          </a:prstGeom>
          <a:noFill/>
        </p:spPr>
        <p:txBody>
          <a:bodyPr wrap="square" rtlCol="0">
            <a:spAutoFit/>
          </a:bodyPr>
          <a:lstStyle/>
          <a:p>
            <a:pPr algn="r"/>
            <a:r>
              <a:rPr lang="nl-BE" b="1" smtClean="0">
                <a:latin typeface="Arial Narrow" pitchFamily="34" charset="0"/>
              </a:rPr>
              <a:t>van grondstoffenverbruik</a:t>
            </a:r>
            <a:endParaRPr lang="nl-BE" b="1">
              <a:solidFill>
                <a:srgbClr val="F58220"/>
              </a:solidFill>
            </a:endParaRPr>
          </a:p>
        </p:txBody>
      </p:sp>
      <p:sp>
        <p:nvSpPr>
          <p:cNvPr id="20" name="Rectangle 19"/>
          <p:cNvSpPr/>
          <p:nvPr/>
        </p:nvSpPr>
        <p:spPr>
          <a:xfrm>
            <a:off x="0" y="3167941"/>
            <a:ext cx="9144000" cy="492443"/>
          </a:xfrm>
          <a:prstGeom prst="rect">
            <a:avLst/>
          </a:prstGeom>
        </p:spPr>
        <p:txBody>
          <a:bodyPr wrap="square">
            <a:spAutoFit/>
          </a:bodyPr>
          <a:lstStyle/>
          <a:p>
            <a:pPr algn="ctr"/>
            <a:r>
              <a:rPr lang="nl-BE" sz="2600" dirty="0" smtClean="0">
                <a:solidFill>
                  <a:srgbClr val="F58220"/>
                </a:solidFill>
                <a:latin typeface="Arial Black" pitchFamily="34" charset="0"/>
              </a:rPr>
              <a:t>de </a:t>
            </a:r>
            <a:r>
              <a:rPr lang="nl-BE" sz="2600" dirty="0" smtClean="0">
                <a:latin typeface="Arial Black" pitchFamily="34" charset="0"/>
              </a:rPr>
              <a:t>EU-27</a:t>
            </a:r>
            <a:r>
              <a:rPr lang="nl-BE" sz="2600" dirty="0" smtClean="0">
                <a:solidFill>
                  <a:srgbClr val="F58220"/>
                </a:solidFill>
                <a:latin typeface="Arial Black" pitchFamily="34" charset="0"/>
              </a:rPr>
              <a:t> bouwwereld is verantwoordelijk voor …</a:t>
            </a:r>
            <a:endParaRPr lang="nl-BE" sz="2600" dirty="0">
              <a:solidFill>
                <a:srgbClr val="F58220"/>
              </a:solidFill>
              <a:latin typeface="Arial Black" pitchFamily="34" charset="0"/>
            </a:endParaRPr>
          </a:p>
        </p:txBody>
      </p:sp>
      <p:sp>
        <p:nvSpPr>
          <p:cNvPr id="21" name="TextBox 20"/>
          <p:cNvSpPr txBox="1"/>
          <p:nvPr/>
        </p:nvSpPr>
        <p:spPr>
          <a:xfrm>
            <a:off x="2662074" y="3706419"/>
            <a:ext cx="3816424" cy="1323439"/>
          </a:xfrm>
          <a:prstGeom prst="rect">
            <a:avLst/>
          </a:prstGeom>
          <a:noFill/>
        </p:spPr>
        <p:txBody>
          <a:bodyPr wrap="square" rtlCol="0">
            <a:spAutoFit/>
          </a:bodyPr>
          <a:lstStyle/>
          <a:p>
            <a:pPr algn="ctr"/>
            <a:r>
              <a:rPr lang="nl-BE" sz="8000" smtClean="0">
                <a:solidFill>
                  <a:srgbClr val="F58220"/>
                </a:solidFill>
                <a:latin typeface="Arial Black" pitchFamily="34" charset="0"/>
              </a:rPr>
              <a:t>1/8</a:t>
            </a:r>
          </a:p>
        </p:txBody>
      </p:sp>
      <p:sp>
        <p:nvSpPr>
          <p:cNvPr id="22" name="TextBox 21"/>
          <p:cNvSpPr txBox="1"/>
          <p:nvPr/>
        </p:nvSpPr>
        <p:spPr>
          <a:xfrm>
            <a:off x="3094122" y="4694245"/>
            <a:ext cx="2952328" cy="923330"/>
          </a:xfrm>
          <a:prstGeom prst="rect">
            <a:avLst/>
          </a:prstGeom>
          <a:noFill/>
        </p:spPr>
        <p:txBody>
          <a:bodyPr wrap="square" rtlCol="0">
            <a:spAutoFit/>
          </a:bodyPr>
          <a:lstStyle/>
          <a:p>
            <a:pPr algn="ctr"/>
            <a:r>
              <a:rPr lang="nl-BE" b="1" smtClean="0">
                <a:latin typeface="Arial Narrow" pitchFamily="34" charset="0"/>
              </a:rPr>
              <a:t>persoon wordt geconfronteerd met woonkosten die groter zijn dan 40% van het inkomen</a:t>
            </a:r>
          </a:p>
        </p:txBody>
      </p:sp>
      <p:sp>
        <p:nvSpPr>
          <p:cNvPr id="23" name="TextBox 22"/>
          <p:cNvSpPr txBox="1"/>
          <p:nvPr/>
        </p:nvSpPr>
        <p:spPr>
          <a:xfrm>
            <a:off x="6547078" y="3710021"/>
            <a:ext cx="2387372" cy="1323439"/>
          </a:xfrm>
          <a:prstGeom prst="rect">
            <a:avLst/>
          </a:prstGeom>
          <a:noFill/>
        </p:spPr>
        <p:txBody>
          <a:bodyPr wrap="square" rtlCol="0">
            <a:spAutoFit/>
          </a:bodyPr>
          <a:lstStyle/>
          <a:p>
            <a:pPr algn="r"/>
            <a:r>
              <a:rPr lang="nl-BE" sz="8000" smtClean="0">
                <a:solidFill>
                  <a:srgbClr val="F58220"/>
                </a:solidFill>
                <a:latin typeface="Arial Black" pitchFamily="34" charset="0"/>
              </a:rPr>
              <a:t>1/6</a:t>
            </a:r>
          </a:p>
        </p:txBody>
      </p:sp>
      <p:sp>
        <p:nvSpPr>
          <p:cNvPr id="24" name="TextBox 23"/>
          <p:cNvSpPr txBox="1"/>
          <p:nvPr/>
        </p:nvSpPr>
        <p:spPr>
          <a:xfrm>
            <a:off x="5966440" y="4697847"/>
            <a:ext cx="2954650" cy="646331"/>
          </a:xfrm>
          <a:prstGeom prst="rect">
            <a:avLst/>
          </a:prstGeom>
          <a:noFill/>
        </p:spPr>
        <p:txBody>
          <a:bodyPr wrap="square" rtlCol="0">
            <a:spAutoFit/>
          </a:bodyPr>
          <a:lstStyle/>
          <a:p>
            <a:pPr algn="r"/>
            <a:r>
              <a:rPr lang="nl-BE" b="1" smtClean="0">
                <a:latin typeface="Arial Narrow" pitchFamily="34" charset="0"/>
              </a:rPr>
              <a:t>persoon leeft in een huis met zware structurele problemen</a:t>
            </a:r>
            <a:endParaRPr lang="nl-BE" b="1">
              <a:solidFill>
                <a:srgbClr val="F58220"/>
              </a:solidFill>
            </a:endParaRPr>
          </a:p>
        </p:txBody>
      </p:sp>
      <p:sp>
        <p:nvSpPr>
          <p:cNvPr id="25" name="TextBox 24"/>
          <p:cNvSpPr txBox="1"/>
          <p:nvPr/>
        </p:nvSpPr>
        <p:spPr>
          <a:xfrm>
            <a:off x="213802" y="3706419"/>
            <a:ext cx="3816424" cy="1323439"/>
          </a:xfrm>
          <a:prstGeom prst="rect">
            <a:avLst/>
          </a:prstGeom>
          <a:noFill/>
        </p:spPr>
        <p:txBody>
          <a:bodyPr wrap="square" rtlCol="0">
            <a:spAutoFit/>
          </a:bodyPr>
          <a:lstStyle/>
          <a:p>
            <a:r>
              <a:rPr lang="nl-BE" sz="8000" smtClean="0">
                <a:solidFill>
                  <a:srgbClr val="F58220"/>
                </a:solidFill>
                <a:latin typeface="Arial Black" pitchFamily="34" charset="0"/>
              </a:rPr>
              <a:t>33%</a:t>
            </a:r>
          </a:p>
        </p:txBody>
      </p:sp>
      <p:sp>
        <p:nvSpPr>
          <p:cNvPr id="26" name="TextBox 25"/>
          <p:cNvSpPr txBox="1"/>
          <p:nvPr/>
        </p:nvSpPr>
        <p:spPr>
          <a:xfrm>
            <a:off x="259522" y="4699312"/>
            <a:ext cx="2690584" cy="923330"/>
          </a:xfrm>
          <a:prstGeom prst="rect">
            <a:avLst/>
          </a:prstGeom>
          <a:noFill/>
        </p:spPr>
        <p:txBody>
          <a:bodyPr wrap="square" rtlCol="0">
            <a:spAutoFit/>
          </a:bodyPr>
          <a:lstStyle/>
          <a:p>
            <a:pPr algn="just"/>
            <a:r>
              <a:rPr lang="nl-BE" b="1" smtClean="0">
                <a:latin typeface="Arial Narrow" pitchFamily="34" charset="0"/>
              </a:rPr>
              <a:t>van afvalproductie (sloop- en bouwafval)</a:t>
            </a:r>
            <a:endParaRPr lang="nl-BE" b="1" smtClean="0">
              <a:solidFill>
                <a:srgbClr val="F58220"/>
              </a:solidFill>
              <a:latin typeface="Arial Narrow" pitchFamily="34" charset="0"/>
            </a:endParaRPr>
          </a:p>
          <a:p>
            <a:pPr algn="just"/>
            <a:endParaRPr lang="nl-BE" b="1"/>
          </a:p>
        </p:txBody>
      </p:sp>
      <p:sp>
        <p:nvSpPr>
          <p:cNvPr id="27" name="TextBox 26"/>
          <p:cNvSpPr txBox="1"/>
          <p:nvPr/>
        </p:nvSpPr>
        <p:spPr>
          <a:xfrm>
            <a:off x="225232" y="2549685"/>
            <a:ext cx="2690584" cy="646331"/>
          </a:xfrm>
          <a:prstGeom prst="rect">
            <a:avLst/>
          </a:prstGeom>
          <a:noFill/>
        </p:spPr>
        <p:txBody>
          <a:bodyPr wrap="square" rtlCol="0">
            <a:spAutoFit/>
          </a:bodyPr>
          <a:lstStyle/>
          <a:p>
            <a:pPr algn="just"/>
            <a:r>
              <a:rPr lang="nl-BE" b="1" smtClean="0">
                <a:latin typeface="Arial Narrow" pitchFamily="34" charset="0"/>
              </a:rPr>
              <a:t>van het energieverbruik</a:t>
            </a:r>
            <a:endParaRPr lang="nl-BE" b="1" smtClean="0">
              <a:solidFill>
                <a:srgbClr val="F58220"/>
              </a:solidFill>
              <a:latin typeface="Arial Narrow" pitchFamily="34" charset="0"/>
            </a:endParaRPr>
          </a:p>
          <a:p>
            <a:pPr algn="just"/>
            <a:endParaRPr lang="nl-BE" b="1"/>
          </a:p>
        </p:txBody>
      </p:sp>
      <p:sp>
        <p:nvSpPr>
          <p:cNvPr id="28" name="TextBox 27"/>
          <p:cNvSpPr txBox="1"/>
          <p:nvPr/>
        </p:nvSpPr>
        <p:spPr>
          <a:xfrm>
            <a:off x="3059832" y="2544618"/>
            <a:ext cx="2952328" cy="646331"/>
          </a:xfrm>
          <a:prstGeom prst="rect">
            <a:avLst/>
          </a:prstGeom>
          <a:noFill/>
        </p:spPr>
        <p:txBody>
          <a:bodyPr wrap="square" rtlCol="0">
            <a:spAutoFit/>
          </a:bodyPr>
          <a:lstStyle/>
          <a:p>
            <a:pPr algn="ctr"/>
            <a:r>
              <a:rPr lang="nl-BE" b="1" smtClean="0">
                <a:latin typeface="Arial Narrow" pitchFamily="34" charset="0"/>
              </a:rPr>
              <a:t>van de uitstoot van broeikasgassen</a:t>
            </a:r>
            <a:endParaRPr lang="nl-BE" b="1">
              <a:solidFill>
                <a:srgbClr val="F58220"/>
              </a:solidFill>
            </a:endParaRPr>
          </a:p>
        </p:txBody>
      </p:sp>
    </p:spTree>
    <p:extLst>
      <p:ext uri="{BB962C8B-B14F-4D97-AF65-F5344CB8AC3E}">
        <p14:creationId xmlns:p14="http://schemas.microsoft.com/office/powerpoint/2010/main" val="7422652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ppt_w</p:attrName>
                                        </p:attrNameLst>
                                      </p:cBhvr>
                                      <p:tavLst>
                                        <p:tav tm="0">
                                          <p:val>
                                            <p:fltVal val="0"/>
                                          </p:val>
                                        </p:tav>
                                        <p:tav tm="100000">
                                          <p:val>
                                            <p:strVal val="#ppt_w"/>
                                          </p:val>
                                        </p:tav>
                                      </p:tavLst>
                                    </p:anim>
                                    <p:anim calcmode="lin" valueType="num">
                                      <p:cBhvr>
                                        <p:cTn id="58" dur="500" fill="hold"/>
                                        <p:tgtEl>
                                          <p:spTgt spid="24"/>
                                        </p:tgtEl>
                                        <p:attrNameLst>
                                          <p:attrName>ppt_h</p:attrName>
                                        </p:attrNameLst>
                                      </p:cBhvr>
                                      <p:tavLst>
                                        <p:tav tm="0">
                                          <p:val>
                                            <p:fltVal val="0"/>
                                          </p:val>
                                        </p:tav>
                                        <p:tav tm="100000">
                                          <p:val>
                                            <p:strVal val="#ppt_h"/>
                                          </p:val>
                                        </p:tav>
                                      </p:tavLst>
                                    </p:anim>
                                    <p:animEffect transition="in" filter="fade">
                                      <p:cBhvr>
                                        <p:cTn id="59" dur="500"/>
                                        <p:tgtEl>
                                          <p:spTgt spid="24"/>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1" grpId="0"/>
      <p:bldP spid="22" grpId="0"/>
      <p:bldP spid="23" grpId="0"/>
      <p:bldP spid="24" grpId="0"/>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INleiding</a:t>
            </a:r>
            <a:endParaRPr lang="en-US" dirty="0"/>
          </a:p>
        </p:txBody>
      </p:sp>
      <p:sp>
        <p:nvSpPr>
          <p:cNvPr id="4" name="Text Placeholder 3"/>
          <p:cNvSpPr>
            <a:spLocks noGrp="1"/>
          </p:cNvSpPr>
          <p:nvPr>
            <p:ph type="body" sz="quarter" idx="11"/>
          </p:nvPr>
        </p:nvSpPr>
        <p:spPr/>
        <p:txBody>
          <a:bodyPr/>
          <a:lstStyle/>
          <a:p>
            <a:r>
              <a:rPr lang="en-US" dirty="0" err="1" smtClean="0"/>
              <a:t>Huidige</a:t>
            </a:r>
            <a:r>
              <a:rPr lang="en-US" dirty="0" smtClean="0"/>
              <a:t> </a:t>
            </a:r>
            <a:r>
              <a:rPr lang="en-US" dirty="0" err="1" smtClean="0"/>
              <a:t>bouw</a:t>
            </a:r>
            <a:r>
              <a:rPr lang="en-US" dirty="0" smtClean="0"/>
              <a:t>: </a:t>
            </a:r>
            <a:r>
              <a:rPr lang="en-US" dirty="0" err="1" smtClean="0"/>
              <a:t>enkele</a:t>
            </a:r>
            <a:r>
              <a:rPr lang="en-US" dirty="0" smtClean="0"/>
              <a:t> </a:t>
            </a:r>
            <a:r>
              <a:rPr lang="en-US" dirty="0" err="1" smtClean="0"/>
              <a:t>cijfers</a:t>
            </a:r>
            <a:r>
              <a:rPr lang="en-US" dirty="0" smtClean="0"/>
              <a:t> op </a:t>
            </a:r>
            <a:r>
              <a:rPr lang="en-US" dirty="0" err="1" smtClean="0"/>
              <a:t>macroschaal</a:t>
            </a:r>
            <a:r>
              <a:rPr lang="en-US" dirty="0" smtClean="0"/>
              <a:t>…</a:t>
            </a: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6</a:t>
            </a:fld>
            <a:endParaRPr lang="en-US" dirty="0"/>
          </a:p>
        </p:txBody>
      </p:sp>
      <p:sp>
        <p:nvSpPr>
          <p:cNvPr id="7" name="TextBox 6"/>
          <p:cNvSpPr txBox="1"/>
          <p:nvPr/>
        </p:nvSpPr>
        <p:spPr>
          <a:xfrm>
            <a:off x="4067944" y="1285720"/>
            <a:ext cx="3816424" cy="1323439"/>
          </a:xfrm>
          <a:prstGeom prst="rect">
            <a:avLst/>
          </a:prstGeom>
          <a:noFill/>
        </p:spPr>
        <p:txBody>
          <a:bodyPr wrap="square" rtlCol="0">
            <a:spAutoFit/>
          </a:bodyPr>
          <a:lstStyle/>
          <a:p>
            <a:pPr algn="ctr"/>
            <a:r>
              <a:rPr lang="nl-BE" sz="8000" dirty="0" smtClean="0">
                <a:solidFill>
                  <a:srgbClr val="F58220"/>
                </a:solidFill>
                <a:latin typeface="Arial Black" pitchFamily="34" charset="0"/>
              </a:rPr>
              <a:t>8%</a:t>
            </a:r>
          </a:p>
        </p:txBody>
      </p:sp>
      <p:sp>
        <p:nvSpPr>
          <p:cNvPr id="8" name="TextBox 7"/>
          <p:cNvSpPr txBox="1"/>
          <p:nvPr/>
        </p:nvSpPr>
        <p:spPr>
          <a:xfrm>
            <a:off x="1619672" y="1285720"/>
            <a:ext cx="3816424" cy="1323439"/>
          </a:xfrm>
          <a:prstGeom prst="rect">
            <a:avLst/>
          </a:prstGeom>
          <a:noFill/>
        </p:spPr>
        <p:txBody>
          <a:bodyPr wrap="square" rtlCol="0">
            <a:spAutoFit/>
          </a:bodyPr>
          <a:lstStyle/>
          <a:p>
            <a:r>
              <a:rPr lang="nl-BE" sz="8000" dirty="0" smtClean="0">
                <a:solidFill>
                  <a:srgbClr val="F58220"/>
                </a:solidFill>
                <a:latin typeface="Arial Black" pitchFamily="34" charset="0"/>
              </a:rPr>
              <a:t>9%</a:t>
            </a:r>
          </a:p>
        </p:txBody>
      </p:sp>
      <p:sp>
        <p:nvSpPr>
          <p:cNvPr id="9" name="Rectangle 8"/>
          <p:cNvSpPr/>
          <p:nvPr/>
        </p:nvSpPr>
        <p:spPr>
          <a:xfrm>
            <a:off x="0" y="2796372"/>
            <a:ext cx="9144000" cy="492443"/>
          </a:xfrm>
          <a:prstGeom prst="rect">
            <a:avLst/>
          </a:prstGeom>
        </p:spPr>
        <p:txBody>
          <a:bodyPr wrap="square">
            <a:spAutoFit/>
          </a:bodyPr>
          <a:lstStyle/>
          <a:p>
            <a:pPr algn="ctr"/>
            <a:r>
              <a:rPr lang="en-GB" sz="2600" dirty="0" smtClean="0">
                <a:solidFill>
                  <a:srgbClr val="F58220"/>
                </a:solidFill>
                <a:latin typeface="Arial Black" pitchFamily="34" charset="0"/>
              </a:rPr>
              <a:t>MAAR, de </a:t>
            </a:r>
            <a:r>
              <a:rPr lang="en-GB" sz="2600" dirty="0" err="1" smtClean="0">
                <a:solidFill>
                  <a:srgbClr val="F58220"/>
                </a:solidFill>
                <a:latin typeface="Arial Black" pitchFamily="34" charset="0"/>
              </a:rPr>
              <a:t>bouwwereld</a:t>
            </a:r>
            <a:r>
              <a:rPr lang="en-GB" sz="2600" dirty="0" smtClean="0">
                <a:solidFill>
                  <a:srgbClr val="F58220"/>
                </a:solidFill>
                <a:latin typeface="Arial Black" pitchFamily="34" charset="0"/>
              </a:rPr>
              <a:t> is </a:t>
            </a:r>
            <a:r>
              <a:rPr lang="en-GB" sz="2600" dirty="0" err="1" smtClean="0">
                <a:solidFill>
                  <a:srgbClr val="F58220"/>
                </a:solidFill>
                <a:latin typeface="Arial Black" pitchFamily="34" charset="0"/>
              </a:rPr>
              <a:t>ook</a:t>
            </a:r>
            <a:r>
              <a:rPr lang="en-GB" sz="2600" dirty="0" smtClean="0">
                <a:solidFill>
                  <a:srgbClr val="F58220"/>
                </a:solidFill>
                <a:latin typeface="Arial Black" pitchFamily="34" charset="0"/>
              </a:rPr>
              <a:t> ...</a:t>
            </a:r>
            <a:endParaRPr lang="en-GB" sz="2600" dirty="0">
              <a:solidFill>
                <a:srgbClr val="F58220"/>
              </a:solidFill>
              <a:latin typeface="Arial Black" pitchFamily="34" charset="0"/>
            </a:endParaRPr>
          </a:p>
        </p:txBody>
      </p:sp>
      <p:sp>
        <p:nvSpPr>
          <p:cNvPr id="10" name="TextBox 9"/>
          <p:cNvSpPr txBox="1"/>
          <p:nvPr/>
        </p:nvSpPr>
        <p:spPr>
          <a:xfrm>
            <a:off x="1665392" y="2278613"/>
            <a:ext cx="2690584" cy="646331"/>
          </a:xfrm>
          <a:prstGeom prst="rect">
            <a:avLst/>
          </a:prstGeom>
          <a:noFill/>
        </p:spPr>
        <p:txBody>
          <a:bodyPr wrap="square" rtlCol="0">
            <a:spAutoFit/>
          </a:bodyPr>
          <a:lstStyle/>
          <a:p>
            <a:pPr algn="just"/>
            <a:r>
              <a:rPr lang="en-US" b="1" dirty="0" smtClean="0">
                <a:latin typeface="Arial Narrow" pitchFamily="34" charset="0"/>
              </a:rPr>
              <a:t>van het </a:t>
            </a:r>
            <a:r>
              <a:rPr lang="en-US" b="1" dirty="0" err="1" smtClean="0">
                <a:latin typeface="Arial Narrow" pitchFamily="34" charset="0"/>
              </a:rPr>
              <a:t>totale</a:t>
            </a:r>
            <a:r>
              <a:rPr lang="en-US" b="1" dirty="0" smtClean="0">
                <a:latin typeface="Arial Narrow" pitchFamily="34" charset="0"/>
              </a:rPr>
              <a:t> EU-27 BNP</a:t>
            </a:r>
          </a:p>
          <a:p>
            <a:pPr algn="just"/>
            <a:endParaRPr lang="nl-BE" b="1" dirty="0"/>
          </a:p>
        </p:txBody>
      </p:sp>
      <p:sp>
        <p:nvSpPr>
          <p:cNvPr id="11" name="TextBox 10"/>
          <p:cNvSpPr txBox="1"/>
          <p:nvPr/>
        </p:nvSpPr>
        <p:spPr>
          <a:xfrm>
            <a:off x="4499992" y="2273546"/>
            <a:ext cx="2952328" cy="646331"/>
          </a:xfrm>
          <a:prstGeom prst="rect">
            <a:avLst/>
          </a:prstGeom>
          <a:noFill/>
        </p:spPr>
        <p:txBody>
          <a:bodyPr wrap="square" rtlCol="0">
            <a:spAutoFit/>
          </a:bodyPr>
          <a:lstStyle/>
          <a:p>
            <a:pPr algn="ctr"/>
            <a:r>
              <a:rPr lang="en-US" b="1" dirty="0" smtClean="0">
                <a:latin typeface="Arial Narrow" pitchFamily="34" charset="0"/>
              </a:rPr>
              <a:t>van de </a:t>
            </a:r>
            <a:r>
              <a:rPr lang="en-US" b="1" dirty="0" err="1" smtClean="0">
                <a:latin typeface="Arial Narrow" pitchFamily="34" charset="0"/>
              </a:rPr>
              <a:t>totale</a:t>
            </a:r>
            <a:r>
              <a:rPr lang="en-US" b="1" dirty="0" smtClean="0">
                <a:latin typeface="Arial Narrow" pitchFamily="34" charset="0"/>
              </a:rPr>
              <a:t> EU-27 </a:t>
            </a:r>
            <a:r>
              <a:rPr lang="en-US" b="1" dirty="0" err="1" smtClean="0">
                <a:latin typeface="Arial Narrow" pitchFamily="34" charset="0"/>
              </a:rPr>
              <a:t>werkgelegenheid</a:t>
            </a:r>
            <a:endParaRPr lang="nl-BE" b="1" dirty="0">
              <a:solidFill>
                <a:srgbClr val="F58220"/>
              </a:solidFill>
            </a:endParaRPr>
          </a:p>
        </p:txBody>
      </p:sp>
      <p:pic>
        <p:nvPicPr>
          <p:cNvPr id="1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55686" y="3228742"/>
            <a:ext cx="5649538" cy="2347915"/>
          </a:xfrm>
          <a:prstGeom prst="rect">
            <a:avLst/>
          </a:prstGeom>
          <a:noFill/>
          <a:ln w="9525">
            <a:noFill/>
            <a:miter lim="800000"/>
            <a:headEnd/>
            <a:tailEnd/>
          </a:ln>
        </p:spPr>
      </p:pic>
      <p:sp>
        <p:nvSpPr>
          <p:cNvPr id="13" name="TextBox 12"/>
          <p:cNvSpPr txBox="1"/>
          <p:nvPr/>
        </p:nvSpPr>
        <p:spPr>
          <a:xfrm>
            <a:off x="978456" y="5570716"/>
            <a:ext cx="6480720" cy="461665"/>
          </a:xfrm>
          <a:prstGeom prst="rect">
            <a:avLst/>
          </a:prstGeom>
          <a:noFill/>
        </p:spPr>
        <p:txBody>
          <a:bodyPr wrap="square" rtlCol="0">
            <a:spAutoFit/>
          </a:bodyPr>
          <a:lstStyle/>
          <a:p>
            <a:pPr algn="ctr"/>
            <a:r>
              <a:rPr lang="en-GB" sz="1200" b="1" dirty="0" smtClean="0">
                <a:latin typeface="Arial Narrow" pitchFamily="34" charset="0"/>
              </a:rPr>
              <a:t>Fig.:  </a:t>
            </a:r>
            <a:r>
              <a:rPr lang="nl-BE" sz="1200" dirty="0" smtClean="0"/>
              <a:t>Geschat economisch potentieel voor de wereldwijde vermindering van de uitstoot van broeikasgassen als functie van de koolstofprijs in 2030</a:t>
            </a:r>
            <a:endParaRPr lang="en-GB" sz="1200" dirty="0">
              <a:latin typeface="Arial Narrow" pitchFamily="34" charset="0"/>
            </a:endParaRPr>
          </a:p>
        </p:txBody>
      </p:sp>
      <p:sp>
        <p:nvSpPr>
          <p:cNvPr id="14" name="TextBox 13"/>
          <p:cNvSpPr txBox="1"/>
          <p:nvPr/>
        </p:nvSpPr>
        <p:spPr>
          <a:xfrm>
            <a:off x="4051558" y="1140510"/>
            <a:ext cx="4860032" cy="215444"/>
          </a:xfrm>
          <a:prstGeom prst="rect">
            <a:avLst/>
          </a:prstGeom>
          <a:noFill/>
        </p:spPr>
        <p:txBody>
          <a:bodyPr wrap="square" rtlCol="0">
            <a:spAutoFit/>
          </a:bodyPr>
          <a:lstStyle/>
          <a:p>
            <a:pPr algn="r"/>
            <a:r>
              <a:rPr lang="nl-BE" sz="800" b="1" dirty="0" err="1" smtClean="0"/>
              <a:t>Sources</a:t>
            </a:r>
            <a:r>
              <a:rPr lang="nl-BE" sz="800" b="1" dirty="0" smtClean="0"/>
              <a:t>: </a:t>
            </a:r>
            <a:r>
              <a:rPr lang="nl-BE" sz="800" dirty="0" err="1" smtClean="0"/>
              <a:t>Eurostat</a:t>
            </a:r>
            <a:r>
              <a:rPr lang="nl-BE" sz="800" dirty="0" smtClean="0"/>
              <a:t> (2010), EEA (2010)</a:t>
            </a:r>
            <a:endParaRPr lang="nl-BE" sz="800" dirty="0"/>
          </a:p>
        </p:txBody>
      </p:sp>
      <p:sp>
        <p:nvSpPr>
          <p:cNvPr id="15" name="TextBox 14"/>
          <p:cNvSpPr txBox="1"/>
          <p:nvPr/>
        </p:nvSpPr>
        <p:spPr>
          <a:xfrm>
            <a:off x="4043938" y="3372758"/>
            <a:ext cx="4860032" cy="215444"/>
          </a:xfrm>
          <a:prstGeom prst="rect">
            <a:avLst/>
          </a:prstGeom>
          <a:noFill/>
        </p:spPr>
        <p:txBody>
          <a:bodyPr wrap="square" rtlCol="0">
            <a:spAutoFit/>
          </a:bodyPr>
          <a:lstStyle/>
          <a:p>
            <a:pPr algn="r"/>
            <a:r>
              <a:rPr lang="nl-BE" sz="800" b="1" dirty="0" err="1" smtClean="0"/>
              <a:t>Source</a:t>
            </a:r>
            <a:r>
              <a:rPr lang="nl-BE" sz="800" b="1" dirty="0" smtClean="0"/>
              <a:t>: </a:t>
            </a:r>
            <a:r>
              <a:rPr lang="nl-BE" sz="800" dirty="0" smtClean="0"/>
              <a:t>IPCC (2007)</a:t>
            </a:r>
            <a:endParaRPr lang="nl-BE" sz="800" dirty="0"/>
          </a:p>
        </p:txBody>
      </p:sp>
    </p:spTree>
    <p:extLst>
      <p:ext uri="{BB962C8B-B14F-4D97-AF65-F5344CB8AC3E}">
        <p14:creationId xmlns:p14="http://schemas.microsoft.com/office/powerpoint/2010/main" val="2843955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INleiding</a:t>
            </a:r>
            <a:endParaRPr lang="en-US" dirty="0"/>
          </a:p>
        </p:txBody>
      </p:sp>
      <p:sp>
        <p:nvSpPr>
          <p:cNvPr id="4" name="Text Placeholder 3"/>
          <p:cNvSpPr>
            <a:spLocks noGrp="1"/>
          </p:cNvSpPr>
          <p:nvPr>
            <p:ph type="body" sz="quarter" idx="11"/>
          </p:nvPr>
        </p:nvSpPr>
        <p:spPr/>
        <p:txBody>
          <a:bodyPr/>
          <a:lstStyle/>
          <a:p>
            <a:r>
              <a:rPr lang="en-US" dirty="0" err="1" smtClean="0"/>
              <a:t>Typische</a:t>
            </a:r>
            <a:r>
              <a:rPr lang="en-US" dirty="0" smtClean="0"/>
              <a:t> </a:t>
            </a:r>
            <a:r>
              <a:rPr lang="en-US" dirty="0" err="1" smtClean="0"/>
              <a:t>kenmerken</a:t>
            </a:r>
            <a:r>
              <a:rPr lang="en-US" dirty="0" smtClean="0"/>
              <a:t> van </a:t>
            </a:r>
            <a:r>
              <a:rPr lang="en-US" dirty="0" err="1" smtClean="0"/>
              <a:t>gebouwen</a:t>
            </a:r>
            <a:r>
              <a:rPr lang="en-US" dirty="0" smtClean="0"/>
              <a:t>: </a:t>
            </a:r>
            <a:r>
              <a:rPr lang="en-US" b="1" dirty="0" err="1" smtClean="0"/>
              <a:t>levensduur</a:t>
            </a:r>
            <a:r>
              <a:rPr lang="en-US" b="1" dirty="0" smtClean="0"/>
              <a:t> van </a:t>
            </a:r>
            <a:r>
              <a:rPr lang="en-US" b="1" dirty="0" err="1" smtClean="0"/>
              <a:t>gebouwen</a:t>
            </a:r>
            <a:endParaRPr lang="en-US" b="1" dirty="0" smtClean="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7</a:t>
            </a:fld>
            <a:endParaRPr lang="en-US" dirty="0"/>
          </a:p>
        </p:txBody>
      </p:sp>
      <p:graphicFrame>
        <p:nvGraphicFramePr>
          <p:cNvPr id="29" name="Chart 28"/>
          <p:cNvGraphicFramePr/>
          <p:nvPr>
            <p:extLst>
              <p:ext uri="{D42A27DB-BD31-4B8C-83A1-F6EECF244321}">
                <p14:modId xmlns:p14="http://schemas.microsoft.com/office/powerpoint/2010/main" val="1198820127"/>
              </p:ext>
            </p:extLst>
          </p:nvPr>
        </p:nvGraphicFramePr>
        <p:xfrm>
          <a:off x="395536" y="2041634"/>
          <a:ext cx="8208912" cy="3891880"/>
        </p:xfrm>
        <a:graphic>
          <a:graphicData uri="http://schemas.openxmlformats.org/drawingml/2006/chart">
            <c:chart xmlns:c="http://schemas.openxmlformats.org/drawingml/2006/chart" xmlns:r="http://schemas.openxmlformats.org/officeDocument/2006/relationships" r:id="rId2"/>
          </a:graphicData>
        </a:graphic>
      </p:graphicFrame>
      <p:sp>
        <p:nvSpPr>
          <p:cNvPr id="30" name="Rounded Rectangle 29"/>
          <p:cNvSpPr/>
          <p:nvPr/>
        </p:nvSpPr>
        <p:spPr bwMode="auto">
          <a:xfrm>
            <a:off x="1072435" y="1973074"/>
            <a:ext cx="1260000" cy="540000"/>
          </a:xfrm>
          <a:prstGeom prst="roundRect">
            <a:avLst/>
          </a:prstGeom>
          <a:noFill/>
          <a:ln w="25400" cap="flat" cmpd="sng" algn="ctr">
            <a:solidFill>
              <a:srgbClr val="F5822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400" b="1" dirty="0" err="1" smtClean="0">
                <a:solidFill>
                  <a:srgbClr val="F58220"/>
                </a:solidFill>
                <a:latin typeface="Arial Narrow" pitchFamily="34" charset="0"/>
              </a:rPr>
              <a:t>zeer</a:t>
            </a:r>
            <a:r>
              <a:rPr lang="en-GB" sz="1400" b="1" dirty="0" smtClean="0">
                <a:solidFill>
                  <a:srgbClr val="F58220"/>
                </a:solidFill>
                <a:latin typeface="Arial Narrow" pitchFamily="34" charset="0"/>
              </a:rPr>
              <a:t> </a:t>
            </a:r>
            <a:r>
              <a:rPr lang="en-GB" sz="1400" b="1" dirty="0" err="1" smtClean="0">
                <a:solidFill>
                  <a:srgbClr val="F58220"/>
                </a:solidFill>
                <a:latin typeface="Arial Narrow" pitchFamily="34" charset="0"/>
              </a:rPr>
              <a:t>tijdelijk</a:t>
            </a:r>
            <a:endParaRPr kumimoji="0" lang="en-GB" sz="1400" b="1" i="0" u="none" strike="noStrike" cap="none" normalizeH="0" baseline="0" dirty="0" smtClean="0">
              <a:ln>
                <a:noFill/>
              </a:ln>
              <a:solidFill>
                <a:srgbClr val="F58220"/>
              </a:solidFill>
              <a:effectLst/>
              <a:latin typeface="Arial Narrow" pitchFamily="34" charset="0"/>
            </a:endParaRPr>
          </a:p>
        </p:txBody>
      </p:sp>
      <p:sp>
        <p:nvSpPr>
          <p:cNvPr id="31" name="Rounded Rectangle 30"/>
          <p:cNvSpPr/>
          <p:nvPr/>
        </p:nvSpPr>
        <p:spPr bwMode="auto">
          <a:xfrm>
            <a:off x="2729150" y="2693154"/>
            <a:ext cx="1260000" cy="540000"/>
          </a:xfrm>
          <a:prstGeom prst="roundRect">
            <a:avLst/>
          </a:prstGeom>
          <a:noFill/>
          <a:ln w="25400" cap="flat" cmpd="sng" algn="ctr">
            <a:solidFill>
              <a:srgbClr val="F5822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err="1" smtClean="0">
                <a:ln>
                  <a:noFill/>
                </a:ln>
                <a:solidFill>
                  <a:srgbClr val="F58220"/>
                </a:solidFill>
                <a:effectLst/>
                <a:latin typeface="Arial Narrow" pitchFamily="34" charset="0"/>
              </a:rPr>
              <a:t>tijdelijk</a:t>
            </a:r>
            <a:endParaRPr kumimoji="0" lang="en-GB" sz="1400" b="1" i="0" u="none" strike="noStrike" cap="none" normalizeH="0" baseline="0" dirty="0" smtClean="0">
              <a:ln>
                <a:noFill/>
              </a:ln>
              <a:solidFill>
                <a:srgbClr val="F58220"/>
              </a:solidFill>
              <a:effectLst/>
              <a:latin typeface="Arial Narrow" pitchFamily="34" charset="0"/>
            </a:endParaRPr>
          </a:p>
        </p:txBody>
      </p:sp>
      <p:sp>
        <p:nvSpPr>
          <p:cNvPr id="32" name="Rounded Rectangle 31"/>
          <p:cNvSpPr/>
          <p:nvPr/>
        </p:nvSpPr>
        <p:spPr bwMode="auto">
          <a:xfrm>
            <a:off x="4234100" y="3413234"/>
            <a:ext cx="1260000" cy="540000"/>
          </a:xfrm>
          <a:prstGeom prst="roundRect">
            <a:avLst/>
          </a:prstGeom>
          <a:noFill/>
          <a:ln w="25400" cap="flat" cmpd="sng" algn="ctr">
            <a:solidFill>
              <a:srgbClr val="F5822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58220"/>
                </a:solidFill>
                <a:effectLst/>
                <a:latin typeface="Arial Black" pitchFamily="34" charset="0"/>
              </a:rPr>
              <a:t>TYPISCH</a:t>
            </a:r>
          </a:p>
        </p:txBody>
      </p:sp>
      <p:cxnSp>
        <p:nvCxnSpPr>
          <p:cNvPr id="33" name="Straight Connector 32"/>
          <p:cNvCxnSpPr>
            <a:stCxn id="30" idx="2"/>
          </p:cNvCxnSpPr>
          <p:nvPr/>
        </p:nvCxnSpPr>
        <p:spPr bwMode="auto">
          <a:xfrm>
            <a:off x="1702435" y="2513074"/>
            <a:ext cx="26963" cy="2916384"/>
          </a:xfrm>
          <a:prstGeom prst="line">
            <a:avLst/>
          </a:prstGeom>
          <a:solidFill>
            <a:srgbClr val="34A3DC"/>
          </a:solidFill>
          <a:ln w="25400" cap="flat" cmpd="sng" algn="ctr">
            <a:solidFill>
              <a:srgbClr val="F58220"/>
            </a:solidFill>
            <a:prstDash val="dash"/>
            <a:round/>
            <a:headEnd type="none" w="med" len="med"/>
            <a:tailEnd type="none" w="med" len="med"/>
          </a:ln>
          <a:effectLst/>
        </p:spPr>
      </p:cxnSp>
      <p:cxnSp>
        <p:nvCxnSpPr>
          <p:cNvPr id="34" name="Straight Connector 33"/>
          <p:cNvCxnSpPr>
            <a:stCxn id="31" idx="2"/>
          </p:cNvCxnSpPr>
          <p:nvPr/>
        </p:nvCxnSpPr>
        <p:spPr bwMode="auto">
          <a:xfrm flipH="1">
            <a:off x="3347864" y="3233154"/>
            <a:ext cx="11286" cy="2196304"/>
          </a:xfrm>
          <a:prstGeom prst="line">
            <a:avLst/>
          </a:prstGeom>
          <a:solidFill>
            <a:srgbClr val="34A3DC"/>
          </a:solidFill>
          <a:ln w="25400" cap="flat" cmpd="sng" algn="ctr">
            <a:solidFill>
              <a:srgbClr val="F58220"/>
            </a:solidFill>
            <a:prstDash val="dash"/>
            <a:round/>
            <a:headEnd type="none" w="med" len="med"/>
            <a:tailEnd type="none" w="med" len="med"/>
          </a:ln>
          <a:effectLst/>
        </p:spPr>
      </p:cxnSp>
      <p:cxnSp>
        <p:nvCxnSpPr>
          <p:cNvPr id="35" name="Straight Connector 34"/>
          <p:cNvCxnSpPr>
            <a:stCxn id="32" idx="2"/>
          </p:cNvCxnSpPr>
          <p:nvPr/>
        </p:nvCxnSpPr>
        <p:spPr bwMode="auto">
          <a:xfrm>
            <a:off x="4864100" y="3953234"/>
            <a:ext cx="0" cy="1476224"/>
          </a:xfrm>
          <a:prstGeom prst="line">
            <a:avLst/>
          </a:prstGeom>
          <a:solidFill>
            <a:srgbClr val="34A3DC"/>
          </a:solidFill>
          <a:ln w="25400" cap="flat" cmpd="sng" algn="ctr">
            <a:solidFill>
              <a:srgbClr val="F58220"/>
            </a:solidFill>
            <a:prstDash val="dash"/>
            <a:round/>
            <a:headEnd type="none" w="med" len="med"/>
            <a:tailEnd type="none" w="med" len="med"/>
          </a:ln>
          <a:effectLst/>
        </p:spPr>
      </p:cxnSp>
      <p:cxnSp>
        <p:nvCxnSpPr>
          <p:cNvPr id="36" name="Straight Connector 35"/>
          <p:cNvCxnSpPr>
            <a:stCxn id="44" idx="2"/>
          </p:cNvCxnSpPr>
          <p:nvPr/>
        </p:nvCxnSpPr>
        <p:spPr bwMode="auto">
          <a:xfrm flipH="1">
            <a:off x="6372200" y="4673314"/>
            <a:ext cx="25" cy="756144"/>
          </a:xfrm>
          <a:prstGeom prst="line">
            <a:avLst/>
          </a:prstGeom>
          <a:solidFill>
            <a:srgbClr val="34A3DC"/>
          </a:solidFill>
          <a:ln w="25400" cap="flat" cmpd="sng" algn="ctr">
            <a:solidFill>
              <a:srgbClr val="F58220"/>
            </a:solidFill>
            <a:prstDash val="dash"/>
            <a:round/>
            <a:headEnd type="none" w="med" len="med"/>
            <a:tailEnd type="none" w="med" len="med"/>
          </a:ln>
          <a:effectLst/>
        </p:spPr>
      </p:cxnSp>
      <p:sp>
        <p:nvSpPr>
          <p:cNvPr id="37" name="TextBox 36"/>
          <p:cNvSpPr txBox="1"/>
          <p:nvPr/>
        </p:nvSpPr>
        <p:spPr>
          <a:xfrm>
            <a:off x="7956376" y="5789498"/>
            <a:ext cx="863774" cy="276999"/>
          </a:xfrm>
          <a:prstGeom prst="rect">
            <a:avLst/>
          </a:prstGeom>
          <a:noFill/>
        </p:spPr>
        <p:txBody>
          <a:bodyPr wrap="square" rtlCol="0">
            <a:spAutoFit/>
          </a:bodyPr>
          <a:lstStyle/>
          <a:p>
            <a:r>
              <a:rPr lang="nl-BE" sz="1200" b="1" dirty="0" smtClean="0">
                <a:latin typeface="+mn-lt"/>
              </a:rPr>
              <a:t>jaar</a:t>
            </a:r>
            <a:endParaRPr lang="nl-BE" sz="1200" b="1" dirty="0">
              <a:latin typeface="+mn-lt"/>
            </a:endParaRPr>
          </a:p>
        </p:txBody>
      </p:sp>
      <p:pic>
        <p:nvPicPr>
          <p:cNvPr id="38" name="Picture 2" descr="http://www.sacredscotland.org.uk/site/uploads/church/sketch/thumbs/849cfb6a17ac67c1f3c0dd3c93ffeb27.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6056" y="4061306"/>
            <a:ext cx="865259" cy="1353712"/>
          </a:xfrm>
          <a:prstGeom prst="rect">
            <a:avLst/>
          </a:prstGeom>
          <a:noFill/>
        </p:spPr>
      </p:pic>
      <p:pic>
        <p:nvPicPr>
          <p:cNvPr id="39" name="Picture 7" descr="spacebox"/>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35696" y="4043248"/>
            <a:ext cx="1389825" cy="1314202"/>
          </a:xfrm>
          <a:prstGeom prst="rect">
            <a:avLst/>
          </a:prstGeom>
          <a:noFill/>
          <a:ln w="9525">
            <a:noFill/>
            <a:miter lim="800000"/>
            <a:headEnd/>
            <a:tailEnd/>
          </a:ln>
        </p:spPr>
      </p:pic>
      <p:pic>
        <p:nvPicPr>
          <p:cNvPr id="40" name="Picture 4" descr="http://www.lamidesign.com/blog/imgs/0751sch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50228" y="4133314"/>
            <a:ext cx="1368152" cy="1224136"/>
          </a:xfrm>
          <a:prstGeom prst="rect">
            <a:avLst/>
          </a:prstGeom>
          <a:noFill/>
        </p:spPr>
      </p:pic>
      <p:grpSp>
        <p:nvGrpSpPr>
          <p:cNvPr id="41" name="Group 24"/>
          <p:cNvGrpSpPr>
            <a:grpSpLocks noChangeAspect="1"/>
          </p:cNvGrpSpPr>
          <p:nvPr/>
        </p:nvGrpSpPr>
        <p:grpSpPr>
          <a:xfrm>
            <a:off x="510376" y="4176519"/>
            <a:ext cx="1061309" cy="1180931"/>
            <a:chOff x="-972616" y="908720"/>
            <a:chExt cx="6600825" cy="7344816"/>
          </a:xfrm>
        </p:grpSpPr>
        <p:pic>
          <p:nvPicPr>
            <p:cNvPr id="42" name="Picture 6" descr="http://www.bigislandchronicle.com/wp-content/uploads/2009/07/firuzkuhisc02_large.jpg"/>
            <p:cNvPicPr>
              <a:picLocks noChangeAspect="1" noChangeArrowheads="1"/>
            </p:cNvPicPr>
            <p:nvPr/>
          </p:nvPicPr>
          <p:blipFill>
            <a:blip r:embed="rId6" cstate="email">
              <a:lum bright="10000"/>
              <a:extLst>
                <a:ext uri="{28A0092B-C50C-407E-A947-70E740481C1C}">
                  <a14:useLocalDpi xmlns:a14="http://schemas.microsoft.com/office/drawing/2010/main"/>
                </a:ext>
              </a:extLst>
            </a:blip>
            <a:srcRect/>
            <a:stretch>
              <a:fillRect/>
            </a:stretch>
          </p:blipFill>
          <p:spPr bwMode="auto">
            <a:xfrm>
              <a:off x="-972616" y="908720"/>
              <a:ext cx="6600825" cy="7344816"/>
            </a:xfrm>
            <a:prstGeom prst="rect">
              <a:avLst/>
            </a:prstGeom>
            <a:noFill/>
          </p:spPr>
        </p:pic>
        <p:sp>
          <p:nvSpPr>
            <p:cNvPr id="43" name="Rectangle 42"/>
            <p:cNvSpPr/>
            <p:nvPr/>
          </p:nvSpPr>
          <p:spPr bwMode="auto">
            <a:xfrm>
              <a:off x="2627784" y="980728"/>
              <a:ext cx="2952328" cy="2880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charset="0"/>
              </a:endParaRPr>
            </a:p>
          </p:txBody>
        </p:sp>
      </p:grpSp>
      <p:sp>
        <p:nvSpPr>
          <p:cNvPr id="44" name="Rounded Rectangle 43"/>
          <p:cNvSpPr/>
          <p:nvPr/>
        </p:nvSpPr>
        <p:spPr bwMode="auto">
          <a:xfrm>
            <a:off x="5742225" y="4133314"/>
            <a:ext cx="1260000" cy="540000"/>
          </a:xfrm>
          <a:prstGeom prst="roundRect">
            <a:avLst/>
          </a:prstGeom>
          <a:noFill/>
          <a:ln w="25400" cap="flat" cmpd="sng" algn="ctr">
            <a:solidFill>
              <a:srgbClr val="F5822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err="1" smtClean="0">
                <a:ln>
                  <a:noFill/>
                </a:ln>
                <a:solidFill>
                  <a:srgbClr val="F58220"/>
                </a:solidFill>
                <a:effectLst/>
                <a:latin typeface="Arial Narrow" pitchFamily="34" charset="0"/>
              </a:rPr>
              <a:t>langdurig</a:t>
            </a:r>
            <a:endParaRPr kumimoji="0" lang="en-GB" sz="1400" b="1" i="0" u="none" strike="noStrike" cap="none" normalizeH="0" baseline="0" dirty="0" smtClean="0">
              <a:ln>
                <a:noFill/>
              </a:ln>
              <a:solidFill>
                <a:srgbClr val="F58220"/>
              </a:solidFill>
              <a:effectLst/>
              <a:latin typeface="Arial Narrow" pitchFamily="34" charset="0"/>
            </a:endParaRPr>
          </a:p>
        </p:txBody>
      </p:sp>
      <p:sp>
        <p:nvSpPr>
          <p:cNvPr id="45" name="TextBox 44"/>
          <p:cNvSpPr txBox="1"/>
          <p:nvPr/>
        </p:nvSpPr>
        <p:spPr>
          <a:xfrm>
            <a:off x="4274810" y="1445325"/>
            <a:ext cx="4922832" cy="1323439"/>
          </a:xfrm>
          <a:prstGeom prst="rect">
            <a:avLst/>
          </a:prstGeom>
          <a:noFill/>
        </p:spPr>
        <p:txBody>
          <a:bodyPr wrap="square" rtlCol="0">
            <a:spAutoFit/>
          </a:bodyPr>
          <a:lstStyle/>
          <a:p>
            <a:r>
              <a:rPr lang="nl-BE" sz="8000" dirty="0" smtClean="0">
                <a:solidFill>
                  <a:srgbClr val="F58220"/>
                </a:solidFill>
                <a:latin typeface="Arial Black" pitchFamily="34" charset="0"/>
              </a:rPr>
              <a:t>75-80%</a:t>
            </a:r>
          </a:p>
        </p:txBody>
      </p:sp>
      <p:sp>
        <p:nvSpPr>
          <p:cNvPr id="46" name="Rectangle 45"/>
          <p:cNvSpPr/>
          <p:nvPr/>
        </p:nvSpPr>
        <p:spPr>
          <a:xfrm>
            <a:off x="4738876" y="2477130"/>
            <a:ext cx="3635896" cy="646331"/>
          </a:xfrm>
          <a:prstGeom prst="rect">
            <a:avLst/>
          </a:prstGeom>
        </p:spPr>
        <p:txBody>
          <a:bodyPr wrap="square">
            <a:spAutoFit/>
          </a:bodyPr>
          <a:lstStyle/>
          <a:p>
            <a:pPr algn="r"/>
            <a:r>
              <a:rPr lang="en-GB" b="1" dirty="0" smtClean="0">
                <a:latin typeface="Arial Narrow" pitchFamily="34" charset="0"/>
              </a:rPr>
              <a:t>van de </a:t>
            </a:r>
            <a:r>
              <a:rPr lang="en-GB" b="1" dirty="0" err="1" smtClean="0">
                <a:latin typeface="Arial Narrow" pitchFamily="34" charset="0"/>
              </a:rPr>
              <a:t>bestaande</a:t>
            </a:r>
            <a:r>
              <a:rPr lang="en-GB" b="1" dirty="0" smtClean="0">
                <a:latin typeface="Arial Narrow" pitchFamily="34" charset="0"/>
              </a:rPr>
              <a:t> </a:t>
            </a:r>
            <a:r>
              <a:rPr lang="en-GB" b="1" dirty="0" err="1" smtClean="0">
                <a:latin typeface="Arial Narrow" pitchFamily="34" charset="0"/>
              </a:rPr>
              <a:t>gebouwen</a:t>
            </a:r>
            <a:r>
              <a:rPr lang="en-GB" b="1" dirty="0" smtClean="0">
                <a:latin typeface="Arial Narrow" pitchFamily="34" charset="0"/>
              </a:rPr>
              <a:t> in </a:t>
            </a:r>
            <a:r>
              <a:rPr lang="en-GB" b="1" dirty="0" smtClean="0">
                <a:solidFill>
                  <a:srgbClr val="F58220"/>
                </a:solidFill>
                <a:latin typeface="Arial Narrow" pitchFamily="34" charset="0"/>
              </a:rPr>
              <a:t>2030</a:t>
            </a:r>
            <a:r>
              <a:rPr lang="en-GB" b="1" dirty="0" smtClean="0">
                <a:latin typeface="Arial Narrow" pitchFamily="34" charset="0"/>
              </a:rPr>
              <a:t> </a:t>
            </a:r>
            <a:r>
              <a:rPr lang="en-GB" b="1" dirty="0" err="1" smtClean="0">
                <a:latin typeface="Arial Narrow" pitchFamily="34" charset="0"/>
              </a:rPr>
              <a:t>zijn</a:t>
            </a:r>
            <a:r>
              <a:rPr lang="en-GB" b="1" dirty="0" smtClean="0">
                <a:latin typeface="Arial Narrow" pitchFamily="34" charset="0"/>
              </a:rPr>
              <a:t> reeds </a:t>
            </a:r>
            <a:r>
              <a:rPr lang="en-GB" b="1" dirty="0" err="1" smtClean="0">
                <a:latin typeface="Arial Narrow" pitchFamily="34" charset="0"/>
              </a:rPr>
              <a:t>aanwezig</a:t>
            </a:r>
            <a:r>
              <a:rPr lang="en-GB" b="1" dirty="0" smtClean="0">
                <a:latin typeface="Arial Narrow" pitchFamily="34" charset="0"/>
              </a:rPr>
              <a:t> </a:t>
            </a:r>
            <a:r>
              <a:rPr lang="en-GB" b="1" dirty="0" err="1" smtClean="0">
                <a:latin typeface="Arial Narrow" pitchFamily="34" charset="0"/>
              </a:rPr>
              <a:t>vandaag</a:t>
            </a:r>
            <a:endParaRPr lang="nl-BE" b="1" dirty="0">
              <a:latin typeface="Arial Narrow" pitchFamily="34" charset="0"/>
            </a:endParaRPr>
          </a:p>
        </p:txBody>
      </p:sp>
    </p:spTree>
    <p:extLst>
      <p:ext uri="{BB962C8B-B14F-4D97-AF65-F5344CB8AC3E}">
        <p14:creationId xmlns:p14="http://schemas.microsoft.com/office/powerpoint/2010/main" val="2622308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INleiding</a:t>
            </a:r>
            <a:endParaRPr lang="en-US" dirty="0"/>
          </a:p>
        </p:txBody>
      </p:sp>
      <p:sp>
        <p:nvSpPr>
          <p:cNvPr id="4" name="Text Placeholder 3"/>
          <p:cNvSpPr>
            <a:spLocks noGrp="1"/>
          </p:cNvSpPr>
          <p:nvPr>
            <p:ph type="body" sz="quarter" idx="11"/>
          </p:nvPr>
        </p:nvSpPr>
        <p:spPr/>
        <p:txBody>
          <a:bodyPr/>
          <a:lstStyle/>
          <a:p>
            <a:r>
              <a:rPr lang="en-US" dirty="0" err="1" smtClean="0"/>
              <a:t>Typische</a:t>
            </a:r>
            <a:r>
              <a:rPr lang="en-US" dirty="0" smtClean="0"/>
              <a:t> </a:t>
            </a:r>
            <a:r>
              <a:rPr lang="en-US" dirty="0" err="1" smtClean="0"/>
              <a:t>kenmerken</a:t>
            </a:r>
            <a:r>
              <a:rPr lang="en-US" dirty="0" smtClean="0"/>
              <a:t> van </a:t>
            </a:r>
            <a:r>
              <a:rPr lang="en-US" dirty="0" err="1" smtClean="0"/>
              <a:t>gebouwen</a:t>
            </a:r>
            <a:r>
              <a:rPr lang="en-US" dirty="0" smtClean="0"/>
              <a:t>: </a:t>
            </a:r>
            <a:r>
              <a:rPr lang="en-US" b="1" dirty="0" err="1" smtClean="0"/>
              <a:t>levensduur</a:t>
            </a:r>
            <a:r>
              <a:rPr lang="en-US" b="1" dirty="0" smtClean="0"/>
              <a:t> van </a:t>
            </a:r>
            <a:r>
              <a:rPr lang="en-US" b="1" dirty="0" err="1" smtClean="0"/>
              <a:t>gebouwcomponenten</a:t>
            </a:r>
            <a:endParaRPr lang="en-US" b="1" dirty="0" smtClean="0"/>
          </a:p>
        </p:txBody>
      </p:sp>
      <p:sp>
        <p:nvSpPr>
          <p:cNvPr id="5" name="Footer Placeholder 4"/>
          <p:cNvSpPr>
            <a:spLocks noGrp="1"/>
          </p:cNvSpPr>
          <p:nvPr>
            <p:ph type="ftr" sz="quarter" idx="4294967295"/>
          </p:nvPr>
        </p:nvSpPr>
        <p:spPr>
          <a:xfrm>
            <a:off x="457200" y="6121766"/>
            <a:ext cx="1989138" cy="365125"/>
          </a:xfrm>
          <a:prstGeom prst="rect">
            <a:avLst/>
          </a:prstGeom>
        </p:spPr>
        <p:txBody>
          <a:bodyPr/>
          <a:lstStyle/>
          <a:p>
            <a:pPr>
              <a:defRPr/>
            </a:pPr>
            <a:endParaRPr lang="en-US" dirty="0"/>
          </a:p>
        </p:txBody>
      </p:sp>
      <p:sp>
        <p:nvSpPr>
          <p:cNvPr id="6" name="Slide Number Placeholder 5"/>
          <p:cNvSpPr>
            <a:spLocks noGrp="1"/>
          </p:cNvSpPr>
          <p:nvPr>
            <p:ph type="sldNum" sz="quarter" idx="13"/>
          </p:nvPr>
        </p:nvSpPr>
        <p:spPr/>
        <p:txBody>
          <a:bodyPr/>
          <a:lstStyle/>
          <a:p>
            <a:pPr>
              <a:defRPr/>
            </a:pPr>
            <a:fld id="{030E6436-2F7B-CD41-916E-6D2EB371277A}" type="slidenum">
              <a:rPr lang="en-US" smtClean="0"/>
              <a:pPr>
                <a:defRPr/>
              </a:pPr>
              <a:t>8</a:t>
            </a:fld>
            <a:endParaRPr lang="en-US" dirty="0"/>
          </a:p>
        </p:txBody>
      </p:sp>
      <p:sp>
        <p:nvSpPr>
          <p:cNvPr id="3" name="Rectangle 2"/>
          <p:cNvSpPr/>
          <p:nvPr/>
        </p:nvSpPr>
        <p:spPr>
          <a:xfrm>
            <a:off x="0" y="1412776"/>
            <a:ext cx="9144000" cy="544522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4" name="Rectangle 87"/>
          <p:cNvSpPr>
            <a:spLocks noChangeArrowheads="1"/>
          </p:cNvSpPr>
          <p:nvPr/>
        </p:nvSpPr>
        <p:spPr bwMode="auto">
          <a:xfrm>
            <a:off x="0" y="4101802"/>
            <a:ext cx="5219700" cy="1193800"/>
          </a:xfrm>
          <a:prstGeom prst="rect">
            <a:avLst/>
          </a:prstGeom>
          <a:solidFill>
            <a:srgbClr val="000000"/>
          </a:solidFill>
          <a:ln w="19050">
            <a:noFill/>
            <a:miter lim="800000"/>
            <a:headEnd/>
            <a:tailEnd/>
          </a:ln>
        </p:spPr>
        <p:txBody>
          <a:bodyPr wrap="none" anchor="ctr"/>
          <a:lstStyle/>
          <a:p>
            <a:endParaRPr lang="nl-BE"/>
          </a:p>
        </p:txBody>
      </p:sp>
      <p:sp>
        <p:nvSpPr>
          <p:cNvPr id="105" name="Rectangle 88"/>
          <p:cNvSpPr>
            <a:spLocks noChangeArrowheads="1"/>
          </p:cNvSpPr>
          <p:nvPr/>
        </p:nvSpPr>
        <p:spPr bwMode="auto">
          <a:xfrm>
            <a:off x="0" y="2804815"/>
            <a:ext cx="5219700" cy="1193800"/>
          </a:xfrm>
          <a:prstGeom prst="rect">
            <a:avLst/>
          </a:prstGeom>
          <a:solidFill>
            <a:srgbClr val="777777"/>
          </a:solidFill>
          <a:ln w="19050">
            <a:noFill/>
            <a:miter lim="800000"/>
            <a:headEnd/>
            <a:tailEnd/>
          </a:ln>
        </p:spPr>
        <p:txBody>
          <a:bodyPr wrap="none" anchor="ctr"/>
          <a:lstStyle/>
          <a:p>
            <a:endParaRPr lang="nl-BE"/>
          </a:p>
        </p:txBody>
      </p:sp>
      <p:sp>
        <p:nvSpPr>
          <p:cNvPr id="106" name="Text Box 9"/>
          <p:cNvSpPr txBox="1">
            <a:spLocks noChangeArrowheads="1"/>
          </p:cNvSpPr>
          <p:nvPr/>
        </p:nvSpPr>
        <p:spPr bwMode="auto">
          <a:xfrm>
            <a:off x="5652120" y="2039576"/>
            <a:ext cx="3240261" cy="215444"/>
          </a:xfrm>
          <a:prstGeom prst="rect">
            <a:avLst/>
          </a:prstGeom>
          <a:noFill/>
          <a:ln w="9525">
            <a:noFill/>
            <a:miter lim="800000"/>
            <a:headEnd/>
            <a:tailEnd/>
          </a:ln>
        </p:spPr>
        <p:txBody>
          <a:bodyPr wrap="square">
            <a:spAutoFit/>
          </a:bodyPr>
          <a:lstStyle/>
          <a:p>
            <a:pPr algn="r">
              <a:spcBef>
                <a:spcPct val="50000"/>
              </a:spcBef>
            </a:pPr>
            <a:r>
              <a:rPr lang="en-GB" sz="800" b="1" dirty="0" smtClean="0"/>
              <a:t>Sources: </a:t>
            </a:r>
            <a:r>
              <a:rPr lang="en-GB" sz="800" dirty="0" smtClean="0"/>
              <a:t>Brand (1994) , </a:t>
            </a:r>
            <a:r>
              <a:rPr lang="en-GB" sz="800" dirty="0" err="1" smtClean="0"/>
              <a:t>Durmisevic</a:t>
            </a:r>
            <a:r>
              <a:rPr lang="en-GB" sz="800" dirty="0" smtClean="0"/>
              <a:t> (2006)</a:t>
            </a:r>
            <a:endParaRPr lang="en-GB" sz="800" dirty="0"/>
          </a:p>
        </p:txBody>
      </p:sp>
      <p:sp>
        <p:nvSpPr>
          <p:cNvPr id="107" name="Freeform 22"/>
          <p:cNvSpPr>
            <a:spLocks/>
          </p:cNvSpPr>
          <p:nvPr/>
        </p:nvSpPr>
        <p:spPr bwMode="auto">
          <a:xfrm>
            <a:off x="5916613" y="5447367"/>
            <a:ext cx="2422525" cy="301625"/>
          </a:xfrm>
          <a:custGeom>
            <a:avLst/>
            <a:gdLst>
              <a:gd name="T0" fmla="*/ 0 w 1526"/>
              <a:gd name="T1" fmla="*/ 2147483647 h 190"/>
              <a:gd name="T2" fmla="*/ 2147483647 w 1526"/>
              <a:gd name="T3" fmla="*/ 2147483647 h 190"/>
              <a:gd name="T4" fmla="*/ 2147483647 w 1526"/>
              <a:gd name="T5" fmla="*/ 2147483647 h 190"/>
              <a:gd name="T6" fmla="*/ 2147483647 w 1526"/>
              <a:gd name="T7" fmla="*/ 2147483647 h 190"/>
              <a:gd name="T8" fmla="*/ 2147483647 w 1526"/>
              <a:gd name="T9" fmla="*/ 2147483647 h 190"/>
              <a:gd name="T10" fmla="*/ 2147483647 w 1526"/>
              <a:gd name="T11" fmla="*/ 2147483647 h 190"/>
              <a:gd name="T12" fmla="*/ 2147483647 w 1526"/>
              <a:gd name="T13" fmla="*/ 2147483647 h 190"/>
              <a:gd name="T14" fmla="*/ 2147483647 w 1526"/>
              <a:gd name="T15" fmla="*/ 2147483647 h 190"/>
              <a:gd name="T16" fmla="*/ 2147483647 w 1526"/>
              <a:gd name="T17" fmla="*/ 2147483647 h 190"/>
              <a:gd name="T18" fmla="*/ 2147483647 w 1526"/>
              <a:gd name="T19" fmla="*/ 2147483647 h 190"/>
              <a:gd name="T20" fmla="*/ 2147483647 w 1526"/>
              <a:gd name="T21" fmla="*/ 2147483647 h 190"/>
              <a:gd name="T22" fmla="*/ 2147483647 w 1526"/>
              <a:gd name="T23" fmla="*/ 2147483647 h 190"/>
              <a:gd name="T24" fmla="*/ 2147483647 w 1526"/>
              <a:gd name="T25" fmla="*/ 2147483647 h 190"/>
              <a:gd name="T26" fmla="*/ 2147483647 w 1526"/>
              <a:gd name="T27" fmla="*/ 2147483647 h 190"/>
              <a:gd name="T28" fmla="*/ 2147483647 w 1526"/>
              <a:gd name="T29" fmla="*/ 2147483647 h 190"/>
              <a:gd name="T30" fmla="*/ 2147483647 w 1526"/>
              <a:gd name="T31" fmla="*/ 2147483647 h 190"/>
              <a:gd name="T32" fmla="*/ 2147483647 w 1526"/>
              <a:gd name="T33" fmla="*/ 2147483647 h 190"/>
              <a:gd name="T34" fmla="*/ 2147483647 w 1526"/>
              <a:gd name="T35" fmla="*/ 2147483647 h 190"/>
              <a:gd name="T36" fmla="*/ 2147483647 w 1526"/>
              <a:gd name="T37" fmla="*/ 2147483647 h 190"/>
              <a:gd name="T38" fmla="*/ 2147483647 w 1526"/>
              <a:gd name="T39" fmla="*/ 2147483647 h 190"/>
              <a:gd name="T40" fmla="*/ 2147483647 w 1526"/>
              <a:gd name="T41" fmla="*/ 2147483647 h 190"/>
              <a:gd name="T42" fmla="*/ 2147483647 w 1526"/>
              <a:gd name="T43" fmla="*/ 2147483647 h 190"/>
              <a:gd name="T44" fmla="*/ 2147483647 w 1526"/>
              <a:gd name="T45" fmla="*/ 2147483647 h 190"/>
              <a:gd name="T46" fmla="*/ 2147483647 w 1526"/>
              <a:gd name="T47" fmla="*/ 2147483647 h 190"/>
              <a:gd name="T48" fmla="*/ 2147483647 w 1526"/>
              <a:gd name="T49" fmla="*/ 2147483647 h 190"/>
              <a:gd name="T50" fmla="*/ 2147483647 w 1526"/>
              <a:gd name="T51" fmla="*/ 2147483647 h 190"/>
              <a:gd name="T52" fmla="*/ 2147483647 w 1526"/>
              <a:gd name="T53" fmla="*/ 2147483647 h 190"/>
              <a:gd name="T54" fmla="*/ 2147483647 w 1526"/>
              <a:gd name="T55" fmla="*/ 0 h 1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26"/>
              <a:gd name="T85" fmla="*/ 0 h 190"/>
              <a:gd name="T86" fmla="*/ 1526 w 1526"/>
              <a:gd name="T87" fmla="*/ 190 h 1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26" h="190">
                <a:moveTo>
                  <a:pt x="0" y="190"/>
                </a:moveTo>
                <a:lnTo>
                  <a:pt x="690" y="190"/>
                </a:lnTo>
                <a:cubicBezTo>
                  <a:pt x="696" y="190"/>
                  <a:pt x="702" y="190"/>
                  <a:pt x="708" y="190"/>
                </a:cubicBezTo>
                <a:lnTo>
                  <a:pt x="728" y="186"/>
                </a:lnTo>
                <a:lnTo>
                  <a:pt x="744" y="186"/>
                </a:lnTo>
                <a:lnTo>
                  <a:pt x="766" y="180"/>
                </a:lnTo>
                <a:lnTo>
                  <a:pt x="796" y="170"/>
                </a:lnTo>
                <a:lnTo>
                  <a:pt x="816" y="160"/>
                </a:lnTo>
                <a:lnTo>
                  <a:pt x="840" y="148"/>
                </a:lnTo>
                <a:lnTo>
                  <a:pt x="864" y="134"/>
                </a:lnTo>
                <a:lnTo>
                  <a:pt x="886" y="122"/>
                </a:lnTo>
                <a:lnTo>
                  <a:pt x="906" y="106"/>
                </a:lnTo>
                <a:lnTo>
                  <a:pt x="924" y="96"/>
                </a:lnTo>
                <a:lnTo>
                  <a:pt x="944" y="80"/>
                </a:lnTo>
                <a:lnTo>
                  <a:pt x="966" y="70"/>
                </a:lnTo>
                <a:lnTo>
                  <a:pt x="998" y="56"/>
                </a:lnTo>
                <a:lnTo>
                  <a:pt x="1020" y="48"/>
                </a:lnTo>
                <a:lnTo>
                  <a:pt x="1050" y="42"/>
                </a:lnTo>
                <a:lnTo>
                  <a:pt x="1076" y="36"/>
                </a:lnTo>
                <a:lnTo>
                  <a:pt x="1110" y="36"/>
                </a:lnTo>
                <a:lnTo>
                  <a:pt x="1184" y="32"/>
                </a:lnTo>
                <a:lnTo>
                  <a:pt x="1238" y="32"/>
                </a:lnTo>
                <a:lnTo>
                  <a:pt x="1292" y="32"/>
                </a:lnTo>
                <a:lnTo>
                  <a:pt x="1342" y="30"/>
                </a:lnTo>
                <a:lnTo>
                  <a:pt x="1390" y="26"/>
                </a:lnTo>
                <a:lnTo>
                  <a:pt x="1444" y="14"/>
                </a:lnTo>
                <a:lnTo>
                  <a:pt x="1480" y="10"/>
                </a:lnTo>
                <a:lnTo>
                  <a:pt x="1526" y="0"/>
                </a:lnTo>
              </a:path>
            </a:pathLst>
          </a:custGeom>
          <a:noFill/>
          <a:ln w="9525" cap="flat" cmpd="sng">
            <a:noFill/>
            <a:prstDash val="solid"/>
            <a:round/>
            <a:headEnd/>
            <a:tailEnd/>
          </a:ln>
        </p:spPr>
        <p:txBody>
          <a:bodyPr/>
          <a:lstStyle/>
          <a:p>
            <a:endParaRPr lang="nl-BE"/>
          </a:p>
        </p:txBody>
      </p:sp>
      <p:sp>
        <p:nvSpPr>
          <p:cNvPr id="108" name="Text Box 36"/>
          <p:cNvSpPr txBox="1">
            <a:spLocks noChangeArrowheads="1"/>
          </p:cNvSpPr>
          <p:nvPr/>
        </p:nvSpPr>
        <p:spPr bwMode="auto">
          <a:xfrm>
            <a:off x="3641725" y="2801640"/>
            <a:ext cx="1571625" cy="1169551"/>
          </a:xfrm>
          <a:prstGeom prst="rect">
            <a:avLst/>
          </a:prstGeom>
          <a:noFill/>
          <a:ln w="9525">
            <a:noFill/>
            <a:miter lim="800000"/>
            <a:headEnd/>
            <a:tailEnd/>
          </a:ln>
        </p:spPr>
        <p:txBody>
          <a:bodyPr>
            <a:spAutoFit/>
          </a:bodyPr>
          <a:lstStyle/>
          <a:p>
            <a:pPr algn="r"/>
            <a:r>
              <a:rPr lang="en-US" sz="1400" dirty="0" err="1" smtClean="0">
                <a:solidFill>
                  <a:schemeClr val="bg1"/>
                </a:solidFill>
                <a:latin typeface="Arial Black" pitchFamily="34" charset="0"/>
              </a:rPr>
              <a:t>Technieken</a:t>
            </a:r>
            <a:r>
              <a:rPr lang="en-US" sz="1400" dirty="0" smtClean="0">
                <a:solidFill>
                  <a:schemeClr val="bg1"/>
                </a:solidFill>
                <a:latin typeface="Arial Black" pitchFamily="34" charset="0"/>
              </a:rPr>
              <a:t>: </a:t>
            </a:r>
            <a:endParaRPr lang="en-US" sz="1400" dirty="0">
              <a:solidFill>
                <a:schemeClr val="bg1"/>
              </a:solidFill>
              <a:latin typeface="Arial Black" pitchFamily="34" charset="0"/>
            </a:endParaRPr>
          </a:p>
          <a:p>
            <a:pPr algn="r"/>
            <a:endParaRPr lang="en-US" sz="1400" i="1" dirty="0">
              <a:solidFill>
                <a:schemeClr val="bg1"/>
              </a:solidFill>
              <a:latin typeface="Arial Black" pitchFamily="34" charset="0"/>
            </a:endParaRPr>
          </a:p>
          <a:p>
            <a:pPr algn="r"/>
            <a:endParaRPr lang="en-US" sz="1400" i="1" dirty="0">
              <a:solidFill>
                <a:schemeClr val="bg1"/>
              </a:solidFill>
              <a:latin typeface="Arial Black" pitchFamily="34" charset="0"/>
            </a:endParaRPr>
          </a:p>
          <a:p>
            <a:pPr algn="r"/>
            <a:endParaRPr lang="en-US" sz="1400" i="1" dirty="0">
              <a:solidFill>
                <a:schemeClr val="bg1"/>
              </a:solidFill>
              <a:latin typeface="Arial Black" pitchFamily="34" charset="0"/>
            </a:endParaRPr>
          </a:p>
          <a:p>
            <a:pPr algn="r"/>
            <a:r>
              <a:rPr lang="en-US" sz="1400" i="1" dirty="0">
                <a:solidFill>
                  <a:schemeClr val="bg1"/>
                </a:solidFill>
                <a:latin typeface="Arial Black" pitchFamily="34" charset="0"/>
              </a:rPr>
              <a:t>10-15 </a:t>
            </a:r>
            <a:r>
              <a:rPr lang="en-US" sz="1400" i="1" dirty="0" err="1" smtClean="0">
                <a:solidFill>
                  <a:schemeClr val="bg1"/>
                </a:solidFill>
                <a:latin typeface="Arial Black" pitchFamily="34" charset="0"/>
              </a:rPr>
              <a:t>jaar</a:t>
            </a:r>
            <a:endParaRPr lang="nl-NL" sz="1400" i="1" dirty="0">
              <a:solidFill>
                <a:schemeClr val="bg1"/>
              </a:solidFill>
              <a:latin typeface="Arial Black" pitchFamily="34" charset="0"/>
            </a:endParaRPr>
          </a:p>
        </p:txBody>
      </p:sp>
      <p:sp>
        <p:nvSpPr>
          <p:cNvPr id="109" name="Text Box 38"/>
          <p:cNvSpPr txBox="1">
            <a:spLocks noChangeArrowheads="1"/>
          </p:cNvSpPr>
          <p:nvPr/>
        </p:nvSpPr>
        <p:spPr bwMode="auto">
          <a:xfrm>
            <a:off x="3635375" y="5397202"/>
            <a:ext cx="1584325" cy="1169551"/>
          </a:xfrm>
          <a:prstGeom prst="rect">
            <a:avLst/>
          </a:prstGeom>
          <a:noFill/>
          <a:ln w="9525">
            <a:noFill/>
            <a:miter lim="800000"/>
            <a:headEnd/>
            <a:tailEnd/>
          </a:ln>
        </p:spPr>
        <p:txBody>
          <a:bodyPr>
            <a:spAutoFit/>
          </a:bodyPr>
          <a:lstStyle/>
          <a:p>
            <a:pPr algn="r"/>
            <a:r>
              <a:rPr lang="en-US" sz="1400" dirty="0">
                <a:latin typeface="Arial Black" pitchFamily="34" charset="0"/>
              </a:rPr>
              <a:t>Site:</a:t>
            </a:r>
          </a:p>
          <a:p>
            <a:pPr algn="r"/>
            <a:endParaRPr lang="en-US" sz="1400" dirty="0">
              <a:latin typeface="Arial Black" pitchFamily="34" charset="0"/>
            </a:endParaRPr>
          </a:p>
          <a:p>
            <a:pPr algn="r"/>
            <a:endParaRPr lang="en-US" sz="1400" dirty="0">
              <a:latin typeface="Arial Black" pitchFamily="34" charset="0"/>
            </a:endParaRPr>
          </a:p>
          <a:p>
            <a:pPr algn="r"/>
            <a:r>
              <a:rPr lang="en-US" sz="1400" i="1" dirty="0" smtClean="0">
                <a:latin typeface="Arial Black" pitchFamily="34" charset="0"/>
              </a:rPr>
              <a:t>“</a:t>
            </a:r>
            <a:r>
              <a:rPr lang="en-US" sz="1400" i="1" dirty="0" err="1" smtClean="0">
                <a:latin typeface="Arial Black" pitchFamily="34" charset="0"/>
              </a:rPr>
              <a:t>langer</a:t>
            </a:r>
            <a:r>
              <a:rPr lang="en-US" sz="1400" i="1" dirty="0" smtClean="0">
                <a:latin typeface="Arial Black" pitchFamily="34" charset="0"/>
              </a:rPr>
              <a:t> </a:t>
            </a:r>
            <a:r>
              <a:rPr lang="en-US" sz="1400" i="1" dirty="0" err="1" smtClean="0">
                <a:latin typeface="Arial Black" pitchFamily="34" charset="0"/>
              </a:rPr>
              <a:t>als</a:t>
            </a:r>
            <a:r>
              <a:rPr lang="en-US" sz="1400" i="1" dirty="0" smtClean="0">
                <a:latin typeface="Arial Black" pitchFamily="34" charset="0"/>
              </a:rPr>
              <a:t> het </a:t>
            </a:r>
            <a:r>
              <a:rPr lang="en-US" sz="1400" i="1" dirty="0" err="1" smtClean="0">
                <a:latin typeface="Arial Black" pitchFamily="34" charset="0"/>
              </a:rPr>
              <a:t>gebouw</a:t>
            </a:r>
            <a:r>
              <a:rPr lang="en-US" sz="1400" i="1" dirty="0" smtClean="0">
                <a:latin typeface="Arial Black" pitchFamily="34" charset="0"/>
              </a:rPr>
              <a:t>”</a:t>
            </a:r>
            <a:endParaRPr lang="nl-NL" sz="1400" i="1" dirty="0">
              <a:latin typeface="Arial Black" pitchFamily="34" charset="0"/>
            </a:endParaRPr>
          </a:p>
        </p:txBody>
      </p:sp>
      <p:sp>
        <p:nvSpPr>
          <p:cNvPr id="110" name="Line 45"/>
          <p:cNvSpPr>
            <a:spLocks noChangeShapeType="1"/>
          </p:cNvSpPr>
          <p:nvPr/>
        </p:nvSpPr>
        <p:spPr bwMode="auto">
          <a:xfrm flipH="1">
            <a:off x="6378575" y="3039130"/>
            <a:ext cx="146050" cy="0"/>
          </a:xfrm>
          <a:prstGeom prst="line">
            <a:avLst/>
          </a:prstGeom>
          <a:noFill/>
          <a:ln w="19050">
            <a:solidFill>
              <a:schemeClr val="tx1"/>
            </a:solidFill>
            <a:round/>
            <a:headEnd/>
            <a:tailEnd/>
          </a:ln>
        </p:spPr>
        <p:txBody>
          <a:bodyPr/>
          <a:lstStyle/>
          <a:p>
            <a:endParaRPr lang="nl-BE"/>
          </a:p>
        </p:txBody>
      </p:sp>
      <p:sp>
        <p:nvSpPr>
          <p:cNvPr id="111" name="Line 46"/>
          <p:cNvSpPr>
            <a:spLocks noChangeShapeType="1"/>
          </p:cNvSpPr>
          <p:nvPr/>
        </p:nvSpPr>
        <p:spPr bwMode="auto">
          <a:xfrm>
            <a:off x="6375400" y="3037542"/>
            <a:ext cx="0" cy="3024188"/>
          </a:xfrm>
          <a:prstGeom prst="line">
            <a:avLst/>
          </a:prstGeom>
          <a:noFill/>
          <a:ln w="19050">
            <a:solidFill>
              <a:schemeClr val="tx1"/>
            </a:solidFill>
            <a:round/>
            <a:headEnd/>
            <a:tailEnd/>
          </a:ln>
        </p:spPr>
        <p:txBody>
          <a:bodyPr/>
          <a:lstStyle/>
          <a:p>
            <a:endParaRPr lang="nl-BE"/>
          </a:p>
        </p:txBody>
      </p:sp>
      <p:sp>
        <p:nvSpPr>
          <p:cNvPr id="112" name="Line 47"/>
          <p:cNvSpPr>
            <a:spLocks noChangeShapeType="1"/>
          </p:cNvSpPr>
          <p:nvPr/>
        </p:nvSpPr>
        <p:spPr bwMode="auto">
          <a:xfrm>
            <a:off x="6369050" y="6061730"/>
            <a:ext cx="1836738" cy="0"/>
          </a:xfrm>
          <a:prstGeom prst="line">
            <a:avLst/>
          </a:prstGeom>
          <a:noFill/>
          <a:ln w="19050">
            <a:solidFill>
              <a:schemeClr val="tx1"/>
            </a:solidFill>
            <a:round/>
            <a:headEnd/>
            <a:tailEnd/>
          </a:ln>
        </p:spPr>
        <p:txBody>
          <a:bodyPr/>
          <a:lstStyle/>
          <a:p>
            <a:endParaRPr lang="nl-BE"/>
          </a:p>
        </p:txBody>
      </p:sp>
      <p:sp>
        <p:nvSpPr>
          <p:cNvPr id="113" name="Line 49"/>
          <p:cNvSpPr>
            <a:spLocks noChangeShapeType="1"/>
          </p:cNvSpPr>
          <p:nvPr/>
        </p:nvSpPr>
        <p:spPr bwMode="auto">
          <a:xfrm>
            <a:off x="6372225" y="5990292"/>
            <a:ext cx="0" cy="68263"/>
          </a:xfrm>
          <a:prstGeom prst="line">
            <a:avLst/>
          </a:prstGeom>
          <a:noFill/>
          <a:ln w="19050">
            <a:solidFill>
              <a:schemeClr val="tx1"/>
            </a:solidFill>
            <a:round/>
            <a:headEnd/>
            <a:tailEnd/>
          </a:ln>
        </p:spPr>
        <p:txBody>
          <a:bodyPr/>
          <a:lstStyle/>
          <a:p>
            <a:endParaRPr lang="nl-BE"/>
          </a:p>
        </p:txBody>
      </p:sp>
      <p:sp>
        <p:nvSpPr>
          <p:cNvPr id="114" name="Line 50"/>
          <p:cNvSpPr>
            <a:spLocks noChangeShapeType="1"/>
          </p:cNvSpPr>
          <p:nvPr/>
        </p:nvSpPr>
        <p:spPr bwMode="auto">
          <a:xfrm>
            <a:off x="6684963" y="5990292"/>
            <a:ext cx="0" cy="68263"/>
          </a:xfrm>
          <a:prstGeom prst="line">
            <a:avLst/>
          </a:prstGeom>
          <a:noFill/>
          <a:ln w="19050">
            <a:solidFill>
              <a:schemeClr val="tx1"/>
            </a:solidFill>
            <a:round/>
            <a:headEnd/>
            <a:tailEnd/>
          </a:ln>
        </p:spPr>
        <p:txBody>
          <a:bodyPr/>
          <a:lstStyle/>
          <a:p>
            <a:endParaRPr lang="nl-BE"/>
          </a:p>
        </p:txBody>
      </p:sp>
      <p:sp>
        <p:nvSpPr>
          <p:cNvPr id="115" name="Line 51"/>
          <p:cNvSpPr>
            <a:spLocks noChangeShapeType="1"/>
          </p:cNvSpPr>
          <p:nvPr/>
        </p:nvSpPr>
        <p:spPr bwMode="auto">
          <a:xfrm>
            <a:off x="7000875" y="5990292"/>
            <a:ext cx="0" cy="68263"/>
          </a:xfrm>
          <a:prstGeom prst="line">
            <a:avLst/>
          </a:prstGeom>
          <a:noFill/>
          <a:ln w="19050">
            <a:solidFill>
              <a:schemeClr val="tx1"/>
            </a:solidFill>
            <a:round/>
            <a:headEnd/>
            <a:tailEnd/>
          </a:ln>
        </p:spPr>
        <p:txBody>
          <a:bodyPr/>
          <a:lstStyle/>
          <a:p>
            <a:endParaRPr lang="nl-BE"/>
          </a:p>
        </p:txBody>
      </p:sp>
      <p:sp>
        <p:nvSpPr>
          <p:cNvPr id="116" name="Line 52"/>
          <p:cNvSpPr>
            <a:spLocks noChangeShapeType="1"/>
          </p:cNvSpPr>
          <p:nvPr/>
        </p:nvSpPr>
        <p:spPr bwMode="auto">
          <a:xfrm>
            <a:off x="7307263" y="5990292"/>
            <a:ext cx="0" cy="68263"/>
          </a:xfrm>
          <a:prstGeom prst="line">
            <a:avLst/>
          </a:prstGeom>
          <a:noFill/>
          <a:ln w="19050">
            <a:solidFill>
              <a:schemeClr val="tx1"/>
            </a:solidFill>
            <a:round/>
            <a:headEnd/>
            <a:tailEnd/>
          </a:ln>
        </p:spPr>
        <p:txBody>
          <a:bodyPr/>
          <a:lstStyle/>
          <a:p>
            <a:endParaRPr lang="nl-BE"/>
          </a:p>
        </p:txBody>
      </p:sp>
      <p:sp>
        <p:nvSpPr>
          <p:cNvPr id="117" name="Line 53"/>
          <p:cNvSpPr>
            <a:spLocks noChangeShapeType="1"/>
          </p:cNvSpPr>
          <p:nvPr/>
        </p:nvSpPr>
        <p:spPr bwMode="auto">
          <a:xfrm>
            <a:off x="7596188" y="5990292"/>
            <a:ext cx="0" cy="68263"/>
          </a:xfrm>
          <a:prstGeom prst="line">
            <a:avLst/>
          </a:prstGeom>
          <a:noFill/>
          <a:ln w="19050">
            <a:solidFill>
              <a:schemeClr val="tx1"/>
            </a:solidFill>
            <a:round/>
            <a:headEnd/>
            <a:tailEnd/>
          </a:ln>
        </p:spPr>
        <p:txBody>
          <a:bodyPr/>
          <a:lstStyle/>
          <a:p>
            <a:endParaRPr lang="nl-BE"/>
          </a:p>
        </p:txBody>
      </p:sp>
      <p:sp>
        <p:nvSpPr>
          <p:cNvPr id="118" name="Line 54"/>
          <p:cNvSpPr>
            <a:spLocks noChangeShapeType="1"/>
          </p:cNvSpPr>
          <p:nvPr/>
        </p:nvSpPr>
        <p:spPr bwMode="auto">
          <a:xfrm>
            <a:off x="7896225" y="5990292"/>
            <a:ext cx="0" cy="68263"/>
          </a:xfrm>
          <a:prstGeom prst="line">
            <a:avLst/>
          </a:prstGeom>
          <a:noFill/>
          <a:ln w="19050">
            <a:solidFill>
              <a:schemeClr val="tx1"/>
            </a:solidFill>
            <a:round/>
            <a:headEnd/>
            <a:tailEnd/>
          </a:ln>
        </p:spPr>
        <p:txBody>
          <a:bodyPr/>
          <a:lstStyle/>
          <a:p>
            <a:endParaRPr lang="nl-BE"/>
          </a:p>
        </p:txBody>
      </p:sp>
      <p:sp>
        <p:nvSpPr>
          <p:cNvPr id="119" name="Line 55"/>
          <p:cNvSpPr>
            <a:spLocks noChangeShapeType="1"/>
          </p:cNvSpPr>
          <p:nvPr/>
        </p:nvSpPr>
        <p:spPr bwMode="auto">
          <a:xfrm>
            <a:off x="8197850" y="5990292"/>
            <a:ext cx="0" cy="68263"/>
          </a:xfrm>
          <a:prstGeom prst="line">
            <a:avLst/>
          </a:prstGeom>
          <a:noFill/>
          <a:ln w="19050">
            <a:solidFill>
              <a:schemeClr val="tx1"/>
            </a:solidFill>
            <a:round/>
            <a:headEnd/>
            <a:tailEnd/>
          </a:ln>
        </p:spPr>
        <p:txBody>
          <a:bodyPr/>
          <a:lstStyle/>
          <a:p>
            <a:endParaRPr lang="nl-BE"/>
          </a:p>
        </p:txBody>
      </p:sp>
      <p:sp>
        <p:nvSpPr>
          <p:cNvPr id="120" name="Rectangle 57"/>
          <p:cNvSpPr>
            <a:spLocks noChangeArrowheads="1"/>
          </p:cNvSpPr>
          <p:nvPr/>
        </p:nvSpPr>
        <p:spPr bwMode="auto">
          <a:xfrm>
            <a:off x="6415088" y="5504517"/>
            <a:ext cx="234950" cy="368300"/>
          </a:xfrm>
          <a:prstGeom prst="rect">
            <a:avLst/>
          </a:prstGeom>
          <a:solidFill>
            <a:srgbClr val="000000"/>
          </a:solidFill>
          <a:ln w="19050">
            <a:noFill/>
            <a:miter lim="800000"/>
            <a:headEnd/>
            <a:tailEnd/>
          </a:ln>
        </p:spPr>
        <p:txBody>
          <a:bodyPr wrap="none" anchor="ctr"/>
          <a:lstStyle/>
          <a:p>
            <a:endParaRPr lang="nl-BE"/>
          </a:p>
        </p:txBody>
      </p:sp>
      <p:sp>
        <p:nvSpPr>
          <p:cNvPr id="121" name="Rectangle 58"/>
          <p:cNvSpPr>
            <a:spLocks noChangeArrowheads="1"/>
          </p:cNvSpPr>
          <p:nvPr/>
        </p:nvSpPr>
        <p:spPr bwMode="auto">
          <a:xfrm>
            <a:off x="8315325" y="5504517"/>
            <a:ext cx="239713" cy="368300"/>
          </a:xfrm>
          <a:prstGeom prst="rect">
            <a:avLst/>
          </a:prstGeom>
          <a:solidFill>
            <a:srgbClr val="000000"/>
          </a:solidFill>
          <a:ln w="19050">
            <a:noFill/>
            <a:miter lim="800000"/>
            <a:headEnd/>
            <a:tailEnd/>
          </a:ln>
        </p:spPr>
        <p:txBody>
          <a:bodyPr wrap="none" anchor="ctr"/>
          <a:lstStyle/>
          <a:p>
            <a:endParaRPr lang="nl-BE"/>
          </a:p>
        </p:txBody>
      </p:sp>
      <p:sp>
        <p:nvSpPr>
          <p:cNvPr id="122" name="Rectangle 59"/>
          <p:cNvSpPr>
            <a:spLocks noChangeArrowheads="1"/>
          </p:cNvSpPr>
          <p:nvPr/>
        </p:nvSpPr>
        <p:spPr bwMode="auto">
          <a:xfrm>
            <a:off x="6415088" y="5136217"/>
            <a:ext cx="234950" cy="368300"/>
          </a:xfrm>
          <a:prstGeom prst="rect">
            <a:avLst/>
          </a:prstGeom>
          <a:solidFill>
            <a:srgbClr val="777777"/>
          </a:solidFill>
          <a:ln w="19050">
            <a:noFill/>
            <a:miter lim="800000"/>
            <a:headEnd/>
            <a:tailEnd/>
          </a:ln>
        </p:spPr>
        <p:txBody>
          <a:bodyPr wrap="none" anchor="ctr"/>
          <a:lstStyle/>
          <a:p>
            <a:endParaRPr lang="nl-BE"/>
          </a:p>
        </p:txBody>
      </p:sp>
      <p:sp>
        <p:nvSpPr>
          <p:cNvPr id="123" name="Rectangle 60"/>
          <p:cNvSpPr>
            <a:spLocks noChangeArrowheads="1"/>
          </p:cNvSpPr>
          <p:nvPr/>
        </p:nvSpPr>
        <p:spPr bwMode="auto">
          <a:xfrm>
            <a:off x="7024688" y="4278967"/>
            <a:ext cx="234950" cy="368300"/>
          </a:xfrm>
          <a:prstGeom prst="rect">
            <a:avLst/>
          </a:prstGeom>
          <a:solidFill>
            <a:srgbClr val="777777"/>
          </a:solidFill>
          <a:ln w="19050">
            <a:noFill/>
            <a:miter lim="800000"/>
            <a:headEnd/>
            <a:tailEnd/>
          </a:ln>
        </p:spPr>
        <p:txBody>
          <a:bodyPr wrap="none" anchor="ctr"/>
          <a:lstStyle/>
          <a:p>
            <a:endParaRPr lang="nl-BE"/>
          </a:p>
        </p:txBody>
      </p:sp>
      <p:sp>
        <p:nvSpPr>
          <p:cNvPr id="124" name="Rectangle 61"/>
          <p:cNvSpPr>
            <a:spLocks noChangeArrowheads="1"/>
          </p:cNvSpPr>
          <p:nvPr/>
        </p:nvSpPr>
        <p:spPr bwMode="auto">
          <a:xfrm>
            <a:off x="7634288" y="3434417"/>
            <a:ext cx="234950" cy="390525"/>
          </a:xfrm>
          <a:prstGeom prst="rect">
            <a:avLst/>
          </a:prstGeom>
          <a:solidFill>
            <a:srgbClr val="777777"/>
          </a:solidFill>
          <a:ln w="19050">
            <a:noFill/>
            <a:miter lim="800000"/>
            <a:headEnd/>
            <a:tailEnd/>
          </a:ln>
        </p:spPr>
        <p:txBody>
          <a:bodyPr wrap="none" anchor="ctr"/>
          <a:lstStyle/>
          <a:p>
            <a:endParaRPr lang="nl-BE"/>
          </a:p>
        </p:txBody>
      </p:sp>
      <p:sp>
        <p:nvSpPr>
          <p:cNvPr id="125" name="Rectangle 62"/>
          <p:cNvSpPr>
            <a:spLocks noChangeArrowheads="1"/>
          </p:cNvSpPr>
          <p:nvPr/>
        </p:nvSpPr>
        <p:spPr bwMode="auto">
          <a:xfrm>
            <a:off x="6415088" y="4945717"/>
            <a:ext cx="234950" cy="190500"/>
          </a:xfrm>
          <a:prstGeom prst="rect">
            <a:avLst/>
          </a:prstGeom>
          <a:solidFill>
            <a:srgbClr val="C0C0C0"/>
          </a:solidFill>
          <a:ln w="19050">
            <a:noFill/>
            <a:miter lim="800000"/>
            <a:headEnd/>
            <a:tailEnd/>
          </a:ln>
        </p:spPr>
        <p:txBody>
          <a:bodyPr wrap="none" anchor="ctr"/>
          <a:lstStyle/>
          <a:p>
            <a:endParaRPr lang="nl-BE"/>
          </a:p>
        </p:txBody>
      </p:sp>
      <p:sp>
        <p:nvSpPr>
          <p:cNvPr id="126" name="Rectangle 63"/>
          <p:cNvSpPr>
            <a:spLocks noChangeArrowheads="1"/>
          </p:cNvSpPr>
          <p:nvPr/>
        </p:nvSpPr>
        <p:spPr bwMode="auto">
          <a:xfrm>
            <a:off x="6719888" y="4636155"/>
            <a:ext cx="234950" cy="309562"/>
          </a:xfrm>
          <a:prstGeom prst="rect">
            <a:avLst/>
          </a:prstGeom>
          <a:solidFill>
            <a:srgbClr val="C0C0C0"/>
          </a:solidFill>
          <a:ln w="19050">
            <a:noFill/>
            <a:miter lim="800000"/>
            <a:headEnd/>
            <a:tailEnd/>
          </a:ln>
        </p:spPr>
        <p:txBody>
          <a:bodyPr wrap="none" anchor="ctr"/>
          <a:lstStyle/>
          <a:p>
            <a:endParaRPr lang="nl-BE"/>
          </a:p>
        </p:txBody>
      </p:sp>
      <p:sp>
        <p:nvSpPr>
          <p:cNvPr id="127" name="Rectangle 64"/>
          <p:cNvSpPr>
            <a:spLocks noChangeArrowheads="1"/>
          </p:cNvSpPr>
          <p:nvPr/>
        </p:nvSpPr>
        <p:spPr bwMode="auto">
          <a:xfrm>
            <a:off x="7329488" y="3824942"/>
            <a:ext cx="234950" cy="225425"/>
          </a:xfrm>
          <a:prstGeom prst="rect">
            <a:avLst/>
          </a:prstGeom>
          <a:solidFill>
            <a:srgbClr val="C0C0C0"/>
          </a:solidFill>
          <a:ln w="19050">
            <a:noFill/>
            <a:miter lim="800000"/>
            <a:headEnd/>
            <a:tailEnd/>
          </a:ln>
        </p:spPr>
        <p:txBody>
          <a:bodyPr wrap="none" anchor="ctr"/>
          <a:lstStyle/>
          <a:p>
            <a:endParaRPr lang="nl-BE"/>
          </a:p>
        </p:txBody>
      </p:sp>
      <p:sp>
        <p:nvSpPr>
          <p:cNvPr id="128" name="Rectangle 65"/>
          <p:cNvSpPr>
            <a:spLocks noChangeArrowheads="1"/>
          </p:cNvSpPr>
          <p:nvPr/>
        </p:nvSpPr>
        <p:spPr bwMode="auto">
          <a:xfrm>
            <a:off x="7024688" y="4053542"/>
            <a:ext cx="234950" cy="225425"/>
          </a:xfrm>
          <a:prstGeom prst="rect">
            <a:avLst/>
          </a:prstGeom>
          <a:solidFill>
            <a:srgbClr val="C0C0C0"/>
          </a:solidFill>
          <a:ln w="19050">
            <a:noFill/>
            <a:miter lim="800000"/>
            <a:headEnd/>
            <a:tailEnd/>
          </a:ln>
        </p:spPr>
        <p:txBody>
          <a:bodyPr wrap="none" anchor="ctr"/>
          <a:lstStyle/>
          <a:p>
            <a:endParaRPr lang="nl-BE"/>
          </a:p>
        </p:txBody>
      </p:sp>
      <p:sp>
        <p:nvSpPr>
          <p:cNvPr id="129" name="Rectangle 66"/>
          <p:cNvSpPr>
            <a:spLocks noChangeArrowheads="1"/>
          </p:cNvSpPr>
          <p:nvPr/>
        </p:nvSpPr>
        <p:spPr bwMode="auto">
          <a:xfrm>
            <a:off x="7634288" y="3208992"/>
            <a:ext cx="234950" cy="225425"/>
          </a:xfrm>
          <a:prstGeom prst="rect">
            <a:avLst/>
          </a:prstGeom>
          <a:solidFill>
            <a:srgbClr val="C0C0C0"/>
          </a:solidFill>
          <a:ln w="19050">
            <a:noFill/>
            <a:miter lim="800000"/>
            <a:headEnd/>
            <a:tailEnd/>
          </a:ln>
        </p:spPr>
        <p:txBody>
          <a:bodyPr wrap="none" anchor="ctr"/>
          <a:lstStyle/>
          <a:p>
            <a:endParaRPr lang="nl-BE"/>
          </a:p>
        </p:txBody>
      </p:sp>
      <p:sp>
        <p:nvSpPr>
          <p:cNvPr id="130" name="Rectangle 67"/>
          <p:cNvSpPr>
            <a:spLocks noChangeArrowheads="1"/>
          </p:cNvSpPr>
          <p:nvPr/>
        </p:nvSpPr>
        <p:spPr bwMode="auto">
          <a:xfrm>
            <a:off x="7932738" y="3053417"/>
            <a:ext cx="234950" cy="158750"/>
          </a:xfrm>
          <a:prstGeom prst="rect">
            <a:avLst/>
          </a:prstGeom>
          <a:solidFill>
            <a:srgbClr val="C0C0C0"/>
          </a:solidFill>
          <a:ln w="19050">
            <a:noFill/>
            <a:miter lim="800000"/>
            <a:headEnd/>
            <a:tailEnd/>
          </a:ln>
        </p:spPr>
        <p:txBody>
          <a:bodyPr wrap="none" anchor="ctr"/>
          <a:lstStyle/>
          <a:p>
            <a:endParaRPr lang="nl-BE"/>
          </a:p>
        </p:txBody>
      </p:sp>
      <p:sp>
        <p:nvSpPr>
          <p:cNvPr id="131" name="Rectangle 69"/>
          <p:cNvSpPr>
            <a:spLocks noChangeArrowheads="1"/>
          </p:cNvSpPr>
          <p:nvPr/>
        </p:nvSpPr>
        <p:spPr bwMode="auto">
          <a:xfrm>
            <a:off x="6424613" y="5872817"/>
            <a:ext cx="217487" cy="185738"/>
          </a:xfrm>
          <a:prstGeom prst="rect">
            <a:avLst/>
          </a:prstGeom>
          <a:noFill/>
          <a:ln w="12700">
            <a:solidFill>
              <a:schemeClr val="tx1"/>
            </a:solidFill>
            <a:miter lim="800000"/>
            <a:headEnd/>
            <a:tailEnd/>
          </a:ln>
        </p:spPr>
        <p:txBody>
          <a:bodyPr wrap="none" anchor="ctr"/>
          <a:lstStyle/>
          <a:p>
            <a:endParaRPr lang="nl-BE"/>
          </a:p>
        </p:txBody>
      </p:sp>
      <p:sp>
        <p:nvSpPr>
          <p:cNvPr id="132" name="Rectangle 70"/>
          <p:cNvSpPr>
            <a:spLocks noChangeArrowheads="1"/>
          </p:cNvSpPr>
          <p:nvPr/>
        </p:nvSpPr>
        <p:spPr bwMode="auto">
          <a:xfrm>
            <a:off x="8326438" y="5874405"/>
            <a:ext cx="217487" cy="185737"/>
          </a:xfrm>
          <a:prstGeom prst="rect">
            <a:avLst/>
          </a:prstGeom>
          <a:noFill/>
          <a:ln w="12700">
            <a:solidFill>
              <a:schemeClr val="tx1"/>
            </a:solidFill>
            <a:miter lim="800000"/>
            <a:headEnd/>
            <a:tailEnd/>
          </a:ln>
        </p:spPr>
        <p:txBody>
          <a:bodyPr wrap="none" anchor="ctr"/>
          <a:lstStyle/>
          <a:p>
            <a:endParaRPr lang="nl-BE"/>
          </a:p>
        </p:txBody>
      </p:sp>
      <p:sp>
        <p:nvSpPr>
          <p:cNvPr id="133" name="Rectangle 71"/>
          <p:cNvSpPr>
            <a:spLocks noChangeArrowheads="1"/>
          </p:cNvSpPr>
          <p:nvPr/>
        </p:nvSpPr>
        <p:spPr bwMode="auto">
          <a:xfrm>
            <a:off x="8316913" y="4405967"/>
            <a:ext cx="234950" cy="1098550"/>
          </a:xfrm>
          <a:prstGeom prst="rect">
            <a:avLst/>
          </a:prstGeom>
          <a:solidFill>
            <a:srgbClr val="777777"/>
          </a:solidFill>
          <a:ln w="19050">
            <a:noFill/>
            <a:miter lim="800000"/>
            <a:headEnd/>
            <a:tailEnd/>
          </a:ln>
        </p:spPr>
        <p:txBody>
          <a:bodyPr wrap="none" anchor="ctr"/>
          <a:lstStyle/>
          <a:p>
            <a:endParaRPr lang="nl-BE"/>
          </a:p>
        </p:txBody>
      </p:sp>
      <p:sp>
        <p:nvSpPr>
          <p:cNvPr id="134" name="Rectangle 72"/>
          <p:cNvSpPr>
            <a:spLocks noChangeArrowheads="1"/>
          </p:cNvSpPr>
          <p:nvPr/>
        </p:nvSpPr>
        <p:spPr bwMode="auto">
          <a:xfrm>
            <a:off x="8316913" y="3058180"/>
            <a:ext cx="234950" cy="1350962"/>
          </a:xfrm>
          <a:prstGeom prst="rect">
            <a:avLst/>
          </a:prstGeom>
          <a:solidFill>
            <a:srgbClr val="C0C0C0"/>
          </a:solidFill>
          <a:ln w="19050">
            <a:noFill/>
            <a:miter lim="800000"/>
            <a:headEnd/>
            <a:tailEnd/>
          </a:ln>
        </p:spPr>
        <p:txBody>
          <a:bodyPr wrap="none" anchor="ctr"/>
          <a:lstStyle/>
          <a:p>
            <a:endParaRPr lang="nl-BE"/>
          </a:p>
        </p:txBody>
      </p:sp>
      <p:sp>
        <p:nvSpPr>
          <p:cNvPr id="135" name="Text Box 73"/>
          <p:cNvSpPr txBox="1">
            <a:spLocks noChangeArrowheads="1"/>
          </p:cNvSpPr>
          <p:nvPr/>
        </p:nvSpPr>
        <p:spPr bwMode="auto">
          <a:xfrm>
            <a:off x="5122164" y="3114988"/>
            <a:ext cx="1567255" cy="523220"/>
          </a:xfrm>
          <a:prstGeom prst="rect">
            <a:avLst/>
          </a:prstGeom>
          <a:noFill/>
          <a:ln w="19050">
            <a:noFill/>
            <a:miter lim="800000"/>
            <a:headEnd/>
            <a:tailEnd/>
          </a:ln>
        </p:spPr>
        <p:txBody>
          <a:bodyPr wrap="square">
            <a:spAutoFit/>
          </a:bodyPr>
          <a:lstStyle/>
          <a:p>
            <a:pPr>
              <a:spcBef>
                <a:spcPct val="50000"/>
              </a:spcBef>
            </a:pPr>
            <a:r>
              <a:rPr lang="en-GB" sz="1400" b="1" dirty="0" smtClean="0">
                <a:latin typeface="Arial Narrow" pitchFamily="34" charset="0"/>
              </a:rPr>
              <a:t>INVESTERINGS-   KOSTEN</a:t>
            </a:r>
          </a:p>
        </p:txBody>
      </p:sp>
      <p:sp>
        <p:nvSpPr>
          <p:cNvPr id="136" name="Text Box 74"/>
          <p:cNvSpPr txBox="1">
            <a:spLocks noChangeArrowheads="1"/>
          </p:cNvSpPr>
          <p:nvPr/>
        </p:nvSpPr>
        <p:spPr bwMode="auto">
          <a:xfrm>
            <a:off x="7840980" y="6045220"/>
            <a:ext cx="863600" cy="338554"/>
          </a:xfrm>
          <a:prstGeom prst="rect">
            <a:avLst/>
          </a:prstGeom>
          <a:noFill/>
          <a:ln w="19050">
            <a:noFill/>
            <a:miter lim="800000"/>
            <a:headEnd/>
            <a:tailEnd/>
          </a:ln>
        </p:spPr>
        <p:txBody>
          <a:bodyPr wrap="square">
            <a:spAutoFit/>
          </a:bodyPr>
          <a:lstStyle/>
          <a:p>
            <a:pPr algn="r">
              <a:spcBef>
                <a:spcPct val="50000"/>
              </a:spcBef>
            </a:pPr>
            <a:r>
              <a:rPr lang="en-GB" sz="1600" b="1" dirty="0" smtClean="0">
                <a:latin typeface="Arial Narrow" pitchFamily="34" charset="0"/>
              </a:rPr>
              <a:t>TIJD</a:t>
            </a:r>
            <a:endParaRPr lang="en-GB" sz="1600" b="1" dirty="0">
              <a:latin typeface="Arial Narrow" pitchFamily="34" charset="0"/>
            </a:endParaRPr>
          </a:p>
        </p:txBody>
      </p:sp>
      <p:sp>
        <p:nvSpPr>
          <p:cNvPr id="137" name="Text Box 76"/>
          <p:cNvSpPr txBox="1">
            <a:spLocks noChangeArrowheads="1"/>
          </p:cNvSpPr>
          <p:nvPr/>
        </p:nvSpPr>
        <p:spPr bwMode="auto">
          <a:xfrm>
            <a:off x="6465201" y="6055380"/>
            <a:ext cx="447661" cy="307777"/>
          </a:xfrm>
          <a:prstGeom prst="rect">
            <a:avLst/>
          </a:prstGeom>
          <a:noFill/>
          <a:ln w="19050">
            <a:noFill/>
            <a:miter lim="800000"/>
            <a:headEnd/>
            <a:tailEnd/>
          </a:ln>
        </p:spPr>
        <p:txBody>
          <a:bodyPr wrap="square">
            <a:spAutoFit/>
          </a:bodyPr>
          <a:lstStyle/>
          <a:p>
            <a:pPr algn="ctr">
              <a:spcBef>
                <a:spcPct val="50000"/>
              </a:spcBef>
            </a:pPr>
            <a:r>
              <a:rPr lang="en-GB" sz="1400" i="1" dirty="0"/>
              <a:t>10</a:t>
            </a:r>
          </a:p>
        </p:txBody>
      </p:sp>
      <p:sp>
        <p:nvSpPr>
          <p:cNvPr id="138" name="Text Box 77"/>
          <p:cNvSpPr txBox="1">
            <a:spLocks noChangeArrowheads="1"/>
          </p:cNvSpPr>
          <p:nvPr/>
        </p:nvSpPr>
        <p:spPr bwMode="auto">
          <a:xfrm>
            <a:off x="6786955" y="6066492"/>
            <a:ext cx="450834" cy="304800"/>
          </a:xfrm>
          <a:prstGeom prst="rect">
            <a:avLst/>
          </a:prstGeom>
          <a:noFill/>
          <a:ln w="19050">
            <a:noFill/>
            <a:miter lim="800000"/>
            <a:headEnd/>
            <a:tailEnd/>
          </a:ln>
        </p:spPr>
        <p:txBody>
          <a:bodyPr wrap="square">
            <a:spAutoFit/>
          </a:bodyPr>
          <a:lstStyle/>
          <a:p>
            <a:pPr algn="ctr">
              <a:spcBef>
                <a:spcPct val="50000"/>
              </a:spcBef>
            </a:pPr>
            <a:r>
              <a:rPr lang="en-GB" sz="1400" i="1" dirty="0"/>
              <a:t>20</a:t>
            </a:r>
          </a:p>
        </p:txBody>
      </p:sp>
      <p:sp>
        <p:nvSpPr>
          <p:cNvPr id="139" name="Text Box 78"/>
          <p:cNvSpPr txBox="1">
            <a:spLocks noChangeArrowheads="1"/>
          </p:cNvSpPr>
          <p:nvPr/>
        </p:nvSpPr>
        <p:spPr bwMode="auto">
          <a:xfrm>
            <a:off x="7048768" y="6064905"/>
            <a:ext cx="523857" cy="304800"/>
          </a:xfrm>
          <a:prstGeom prst="rect">
            <a:avLst/>
          </a:prstGeom>
          <a:noFill/>
          <a:ln w="19050">
            <a:noFill/>
            <a:miter lim="800000"/>
            <a:headEnd/>
            <a:tailEnd/>
          </a:ln>
        </p:spPr>
        <p:txBody>
          <a:bodyPr wrap="square">
            <a:spAutoFit/>
          </a:bodyPr>
          <a:lstStyle/>
          <a:p>
            <a:pPr algn="ctr">
              <a:spcBef>
                <a:spcPct val="50000"/>
              </a:spcBef>
            </a:pPr>
            <a:r>
              <a:rPr lang="en-GB" sz="1400" i="1" dirty="0"/>
              <a:t>30</a:t>
            </a:r>
          </a:p>
        </p:txBody>
      </p:sp>
      <p:sp>
        <p:nvSpPr>
          <p:cNvPr id="140" name="Text Box 79"/>
          <p:cNvSpPr txBox="1">
            <a:spLocks noChangeArrowheads="1"/>
          </p:cNvSpPr>
          <p:nvPr/>
        </p:nvSpPr>
        <p:spPr bwMode="auto">
          <a:xfrm>
            <a:off x="7346396" y="6064905"/>
            <a:ext cx="527030" cy="304800"/>
          </a:xfrm>
          <a:prstGeom prst="rect">
            <a:avLst/>
          </a:prstGeom>
          <a:noFill/>
          <a:ln w="19050">
            <a:noFill/>
            <a:miter lim="800000"/>
            <a:headEnd/>
            <a:tailEnd/>
          </a:ln>
        </p:spPr>
        <p:txBody>
          <a:bodyPr wrap="square">
            <a:spAutoFit/>
          </a:bodyPr>
          <a:lstStyle/>
          <a:p>
            <a:pPr algn="ctr">
              <a:spcBef>
                <a:spcPct val="50000"/>
              </a:spcBef>
            </a:pPr>
            <a:r>
              <a:rPr lang="en-GB" sz="1400" i="1" dirty="0"/>
              <a:t>40</a:t>
            </a:r>
          </a:p>
        </p:txBody>
      </p:sp>
      <p:sp>
        <p:nvSpPr>
          <p:cNvPr id="141" name="Text Box 80"/>
          <p:cNvSpPr txBox="1">
            <a:spLocks noChangeArrowheads="1"/>
          </p:cNvSpPr>
          <p:nvPr/>
        </p:nvSpPr>
        <p:spPr bwMode="auto">
          <a:xfrm>
            <a:off x="7644023" y="6064905"/>
            <a:ext cx="528616" cy="304800"/>
          </a:xfrm>
          <a:prstGeom prst="rect">
            <a:avLst/>
          </a:prstGeom>
          <a:noFill/>
          <a:ln w="19050">
            <a:noFill/>
            <a:miter lim="800000"/>
            <a:headEnd/>
            <a:tailEnd/>
          </a:ln>
        </p:spPr>
        <p:txBody>
          <a:bodyPr wrap="square">
            <a:spAutoFit/>
          </a:bodyPr>
          <a:lstStyle/>
          <a:p>
            <a:pPr algn="ctr">
              <a:spcBef>
                <a:spcPct val="50000"/>
              </a:spcBef>
            </a:pPr>
            <a:r>
              <a:rPr lang="en-GB" sz="1400" i="1" dirty="0"/>
              <a:t>50</a:t>
            </a:r>
          </a:p>
        </p:txBody>
      </p:sp>
      <p:sp>
        <p:nvSpPr>
          <p:cNvPr id="142" name="Line 81"/>
          <p:cNvSpPr>
            <a:spLocks noChangeShapeType="1"/>
          </p:cNvSpPr>
          <p:nvPr/>
        </p:nvSpPr>
        <p:spPr bwMode="auto">
          <a:xfrm>
            <a:off x="6165850" y="3108980"/>
            <a:ext cx="2590800" cy="0"/>
          </a:xfrm>
          <a:prstGeom prst="line">
            <a:avLst/>
          </a:prstGeom>
          <a:noFill/>
          <a:ln w="25400">
            <a:solidFill>
              <a:srgbClr val="F58220"/>
            </a:solidFill>
            <a:prstDash val="dash"/>
            <a:round/>
            <a:headEnd/>
            <a:tailEnd/>
          </a:ln>
        </p:spPr>
        <p:txBody>
          <a:bodyPr/>
          <a:lstStyle/>
          <a:p>
            <a:endParaRPr lang="nl-BE"/>
          </a:p>
        </p:txBody>
      </p:sp>
      <p:sp>
        <p:nvSpPr>
          <p:cNvPr id="143" name="Line 82"/>
          <p:cNvSpPr>
            <a:spLocks noChangeShapeType="1"/>
          </p:cNvSpPr>
          <p:nvPr/>
        </p:nvSpPr>
        <p:spPr bwMode="auto">
          <a:xfrm>
            <a:off x="6162675" y="4036080"/>
            <a:ext cx="2590800" cy="0"/>
          </a:xfrm>
          <a:prstGeom prst="line">
            <a:avLst/>
          </a:prstGeom>
          <a:noFill/>
          <a:ln w="25400">
            <a:solidFill>
              <a:srgbClr val="F58220"/>
            </a:solidFill>
            <a:prstDash val="dash"/>
            <a:round/>
            <a:headEnd/>
            <a:tailEnd/>
          </a:ln>
        </p:spPr>
        <p:txBody>
          <a:bodyPr/>
          <a:lstStyle/>
          <a:p>
            <a:endParaRPr lang="nl-BE"/>
          </a:p>
        </p:txBody>
      </p:sp>
      <p:sp>
        <p:nvSpPr>
          <p:cNvPr id="144" name="Line 83"/>
          <p:cNvSpPr>
            <a:spLocks noChangeShapeType="1"/>
          </p:cNvSpPr>
          <p:nvPr/>
        </p:nvSpPr>
        <p:spPr bwMode="auto">
          <a:xfrm>
            <a:off x="6159500" y="4952067"/>
            <a:ext cx="2590800" cy="0"/>
          </a:xfrm>
          <a:prstGeom prst="line">
            <a:avLst/>
          </a:prstGeom>
          <a:noFill/>
          <a:ln w="25400">
            <a:solidFill>
              <a:srgbClr val="F58220"/>
            </a:solidFill>
            <a:prstDash val="dash"/>
            <a:round/>
            <a:headEnd/>
            <a:tailEnd/>
          </a:ln>
        </p:spPr>
        <p:txBody>
          <a:bodyPr/>
          <a:lstStyle/>
          <a:p>
            <a:endParaRPr lang="nl-BE"/>
          </a:p>
        </p:txBody>
      </p:sp>
      <p:sp>
        <p:nvSpPr>
          <p:cNvPr id="145" name="Line 84"/>
          <p:cNvSpPr>
            <a:spLocks noChangeShapeType="1"/>
          </p:cNvSpPr>
          <p:nvPr/>
        </p:nvSpPr>
        <p:spPr bwMode="auto">
          <a:xfrm>
            <a:off x="6156325" y="5874405"/>
            <a:ext cx="2590800" cy="0"/>
          </a:xfrm>
          <a:prstGeom prst="line">
            <a:avLst/>
          </a:prstGeom>
          <a:noFill/>
          <a:ln w="25400">
            <a:solidFill>
              <a:srgbClr val="F58220"/>
            </a:solidFill>
            <a:prstDash val="dash"/>
            <a:round/>
            <a:headEnd/>
            <a:tailEnd/>
          </a:ln>
        </p:spPr>
        <p:txBody>
          <a:bodyPr/>
          <a:lstStyle/>
          <a:p>
            <a:endParaRPr lang="nl-BE"/>
          </a:p>
        </p:txBody>
      </p:sp>
      <p:sp>
        <p:nvSpPr>
          <p:cNvPr id="146" name="Text Box 85"/>
          <p:cNvSpPr txBox="1">
            <a:spLocks noChangeArrowheads="1"/>
          </p:cNvSpPr>
          <p:nvPr/>
        </p:nvSpPr>
        <p:spPr bwMode="auto">
          <a:xfrm>
            <a:off x="7612380" y="2395240"/>
            <a:ext cx="1606550" cy="523220"/>
          </a:xfrm>
          <a:prstGeom prst="rect">
            <a:avLst/>
          </a:prstGeom>
          <a:noFill/>
          <a:ln w="19050">
            <a:noFill/>
            <a:miter lim="800000"/>
            <a:headEnd/>
            <a:tailEnd/>
          </a:ln>
        </p:spPr>
        <p:txBody>
          <a:bodyPr>
            <a:spAutoFit/>
          </a:bodyPr>
          <a:lstStyle/>
          <a:p>
            <a:pPr algn="ctr">
              <a:spcBef>
                <a:spcPct val="50000"/>
              </a:spcBef>
            </a:pPr>
            <a:r>
              <a:rPr lang="en-GB" sz="1400" b="1" dirty="0" smtClean="0">
                <a:latin typeface="Arial Narrow" pitchFamily="34" charset="0"/>
              </a:rPr>
              <a:t>CUMULATIEVE KOSTEN</a:t>
            </a:r>
            <a:endParaRPr lang="en-GB" sz="1400" b="1" dirty="0">
              <a:latin typeface="Arial Narrow" pitchFamily="34" charset="0"/>
            </a:endParaRPr>
          </a:p>
        </p:txBody>
      </p:sp>
      <p:sp>
        <p:nvSpPr>
          <p:cNvPr id="147" name="Rectangle 86"/>
          <p:cNvSpPr>
            <a:spLocks noChangeArrowheads="1"/>
          </p:cNvSpPr>
          <p:nvPr/>
        </p:nvSpPr>
        <p:spPr bwMode="auto">
          <a:xfrm>
            <a:off x="0" y="5397202"/>
            <a:ext cx="5219700" cy="1193800"/>
          </a:xfrm>
          <a:prstGeom prst="rect">
            <a:avLst/>
          </a:prstGeom>
          <a:noFill/>
          <a:ln w="19050">
            <a:solidFill>
              <a:schemeClr val="tx1"/>
            </a:solidFill>
            <a:miter lim="800000"/>
            <a:headEnd/>
            <a:tailEnd/>
          </a:ln>
        </p:spPr>
        <p:txBody>
          <a:bodyPr wrap="none" anchor="ctr"/>
          <a:lstStyle/>
          <a:p>
            <a:endParaRPr lang="nl-BE"/>
          </a:p>
        </p:txBody>
      </p:sp>
      <p:sp>
        <p:nvSpPr>
          <p:cNvPr id="148" name="Rectangle 89"/>
          <p:cNvSpPr>
            <a:spLocks noChangeArrowheads="1"/>
          </p:cNvSpPr>
          <p:nvPr/>
        </p:nvSpPr>
        <p:spPr bwMode="auto">
          <a:xfrm>
            <a:off x="0" y="1509415"/>
            <a:ext cx="5219700" cy="1193800"/>
          </a:xfrm>
          <a:prstGeom prst="rect">
            <a:avLst/>
          </a:prstGeom>
          <a:solidFill>
            <a:srgbClr val="DDDDDD"/>
          </a:solidFill>
          <a:ln w="19050">
            <a:noFill/>
            <a:miter lim="800000"/>
            <a:headEnd/>
            <a:tailEnd/>
          </a:ln>
        </p:spPr>
        <p:txBody>
          <a:bodyPr wrap="none" anchor="ctr"/>
          <a:lstStyle/>
          <a:p>
            <a:endParaRPr lang="nl-BE"/>
          </a:p>
        </p:txBody>
      </p:sp>
      <p:pic>
        <p:nvPicPr>
          <p:cNvPr id="149" name="Picture 31" descr="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3288" y="4092277"/>
            <a:ext cx="2720975" cy="1211263"/>
          </a:xfrm>
          <a:prstGeom prst="rect">
            <a:avLst/>
          </a:prstGeom>
          <a:noFill/>
          <a:ln w="9525">
            <a:noFill/>
            <a:miter lim="800000"/>
            <a:headEnd/>
            <a:tailEnd/>
          </a:ln>
        </p:spPr>
      </p:pic>
      <p:pic>
        <p:nvPicPr>
          <p:cNvPr id="150" name="Picture 33" descr="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6938" y="1491952"/>
            <a:ext cx="2730500" cy="1204913"/>
          </a:xfrm>
          <a:prstGeom prst="rect">
            <a:avLst/>
          </a:prstGeom>
          <a:noFill/>
          <a:ln w="9525">
            <a:noFill/>
            <a:miter lim="800000"/>
            <a:headEnd/>
            <a:tailEnd/>
          </a:ln>
        </p:spPr>
      </p:pic>
      <p:pic>
        <p:nvPicPr>
          <p:cNvPr id="151" name="Picture 32" descr="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0113" y="2798465"/>
            <a:ext cx="2732087" cy="1208087"/>
          </a:xfrm>
          <a:prstGeom prst="rect">
            <a:avLst/>
          </a:prstGeom>
          <a:noFill/>
          <a:ln w="9525">
            <a:noFill/>
            <a:miter lim="800000"/>
            <a:headEnd/>
            <a:tailEnd/>
          </a:ln>
        </p:spPr>
      </p:pic>
      <p:sp>
        <p:nvSpPr>
          <p:cNvPr id="152" name="Text Box 37"/>
          <p:cNvSpPr txBox="1">
            <a:spLocks noChangeArrowheads="1"/>
          </p:cNvSpPr>
          <p:nvPr/>
        </p:nvSpPr>
        <p:spPr bwMode="auto">
          <a:xfrm>
            <a:off x="3635375" y="1522115"/>
            <a:ext cx="1568450" cy="1169551"/>
          </a:xfrm>
          <a:prstGeom prst="rect">
            <a:avLst/>
          </a:prstGeom>
          <a:noFill/>
          <a:ln w="9525">
            <a:noFill/>
            <a:miter lim="800000"/>
            <a:headEnd/>
            <a:tailEnd/>
          </a:ln>
        </p:spPr>
        <p:txBody>
          <a:bodyPr>
            <a:spAutoFit/>
          </a:bodyPr>
          <a:lstStyle/>
          <a:p>
            <a:pPr algn="r"/>
            <a:r>
              <a:rPr lang="en-US" sz="1400" dirty="0" err="1" smtClean="0">
                <a:solidFill>
                  <a:schemeClr val="bg1"/>
                </a:solidFill>
                <a:latin typeface="Arial Black" pitchFamily="34" charset="0"/>
              </a:rPr>
              <a:t>Scheidings-wanden</a:t>
            </a:r>
            <a:r>
              <a:rPr lang="en-US" sz="1400" dirty="0" smtClean="0">
                <a:solidFill>
                  <a:schemeClr val="bg1"/>
                </a:solidFill>
                <a:latin typeface="Arial Black" pitchFamily="34" charset="0"/>
              </a:rPr>
              <a:t>, </a:t>
            </a:r>
            <a:r>
              <a:rPr lang="en-US" sz="1400" dirty="0" err="1" smtClean="0">
                <a:solidFill>
                  <a:schemeClr val="bg1"/>
                </a:solidFill>
                <a:latin typeface="Arial Black" pitchFamily="34" charset="0"/>
              </a:rPr>
              <a:t>toestellen</a:t>
            </a:r>
            <a:r>
              <a:rPr lang="en-US" sz="1400" dirty="0" smtClean="0">
                <a:solidFill>
                  <a:schemeClr val="bg1"/>
                </a:solidFill>
                <a:latin typeface="Arial Black" pitchFamily="34" charset="0"/>
              </a:rPr>
              <a:t> en </a:t>
            </a:r>
            <a:r>
              <a:rPr lang="en-US" sz="1400" dirty="0" err="1" smtClean="0">
                <a:solidFill>
                  <a:schemeClr val="bg1"/>
                </a:solidFill>
                <a:latin typeface="Arial Black" pitchFamily="34" charset="0"/>
              </a:rPr>
              <a:t>afwerking</a:t>
            </a:r>
            <a:r>
              <a:rPr lang="en-US" sz="1400" dirty="0" smtClean="0">
                <a:solidFill>
                  <a:schemeClr val="bg1"/>
                </a:solidFill>
                <a:latin typeface="Arial Black" pitchFamily="34" charset="0"/>
              </a:rPr>
              <a:t>: </a:t>
            </a:r>
          </a:p>
          <a:p>
            <a:pPr algn="r"/>
            <a:r>
              <a:rPr lang="en-US" sz="1400" i="1" dirty="0" smtClean="0">
                <a:solidFill>
                  <a:schemeClr val="bg1"/>
                </a:solidFill>
                <a:latin typeface="Arial Black" pitchFamily="34" charset="0"/>
              </a:rPr>
              <a:t>5 - 7 </a:t>
            </a:r>
            <a:r>
              <a:rPr lang="en-US" sz="1400" i="1" dirty="0" err="1" smtClean="0">
                <a:solidFill>
                  <a:schemeClr val="bg1"/>
                </a:solidFill>
                <a:latin typeface="Arial Black" pitchFamily="34" charset="0"/>
              </a:rPr>
              <a:t>jaar</a:t>
            </a:r>
            <a:endParaRPr lang="nl-NL" sz="1400" i="1" dirty="0">
              <a:solidFill>
                <a:schemeClr val="bg1"/>
              </a:solidFill>
              <a:latin typeface="Arial Black" pitchFamily="34" charset="0"/>
            </a:endParaRPr>
          </a:p>
        </p:txBody>
      </p:sp>
      <p:sp>
        <p:nvSpPr>
          <p:cNvPr id="153" name="Text Box 90"/>
          <p:cNvSpPr txBox="1">
            <a:spLocks noChangeArrowheads="1"/>
          </p:cNvSpPr>
          <p:nvPr/>
        </p:nvSpPr>
        <p:spPr bwMode="auto">
          <a:xfrm>
            <a:off x="3635375" y="4101802"/>
            <a:ext cx="1571625" cy="1169551"/>
          </a:xfrm>
          <a:prstGeom prst="rect">
            <a:avLst/>
          </a:prstGeom>
          <a:noFill/>
          <a:ln w="9525">
            <a:noFill/>
            <a:miter lim="800000"/>
            <a:headEnd/>
            <a:tailEnd/>
          </a:ln>
        </p:spPr>
        <p:txBody>
          <a:bodyPr>
            <a:spAutoFit/>
          </a:bodyPr>
          <a:lstStyle/>
          <a:p>
            <a:pPr algn="r"/>
            <a:r>
              <a:rPr lang="en-US" sz="1400" dirty="0" err="1" smtClean="0">
                <a:solidFill>
                  <a:schemeClr val="bg1"/>
                </a:solidFill>
                <a:latin typeface="Arial Black" pitchFamily="34" charset="0"/>
              </a:rPr>
              <a:t>Draag-constructie</a:t>
            </a:r>
            <a:r>
              <a:rPr lang="en-US" sz="1400" dirty="0" smtClean="0">
                <a:solidFill>
                  <a:schemeClr val="bg1"/>
                </a:solidFill>
                <a:latin typeface="Arial Black" pitchFamily="34" charset="0"/>
              </a:rPr>
              <a:t> &amp; </a:t>
            </a:r>
            <a:r>
              <a:rPr lang="en-US" sz="1400" dirty="0" err="1" smtClean="0">
                <a:solidFill>
                  <a:schemeClr val="bg1"/>
                </a:solidFill>
                <a:latin typeface="Arial Black" pitchFamily="34" charset="0"/>
              </a:rPr>
              <a:t>gevels</a:t>
            </a:r>
            <a:r>
              <a:rPr lang="en-US" sz="1400" dirty="0" smtClean="0">
                <a:solidFill>
                  <a:schemeClr val="bg1"/>
                </a:solidFill>
                <a:latin typeface="Arial Black" pitchFamily="34" charset="0"/>
              </a:rPr>
              <a:t>: </a:t>
            </a:r>
            <a:endParaRPr lang="en-US" sz="1400" dirty="0">
              <a:solidFill>
                <a:schemeClr val="bg1"/>
              </a:solidFill>
              <a:latin typeface="Arial Black" pitchFamily="34" charset="0"/>
            </a:endParaRPr>
          </a:p>
          <a:p>
            <a:pPr algn="r"/>
            <a:endParaRPr lang="en-US" sz="1400" i="1" dirty="0">
              <a:solidFill>
                <a:schemeClr val="bg1"/>
              </a:solidFill>
              <a:latin typeface="Arial Black" pitchFamily="34" charset="0"/>
            </a:endParaRPr>
          </a:p>
          <a:p>
            <a:pPr algn="r"/>
            <a:r>
              <a:rPr lang="en-US" sz="1400" i="1" dirty="0">
                <a:solidFill>
                  <a:schemeClr val="bg1"/>
                </a:solidFill>
                <a:latin typeface="Arial Black" pitchFamily="34" charset="0"/>
              </a:rPr>
              <a:t>50-75 </a:t>
            </a:r>
            <a:r>
              <a:rPr lang="en-US" sz="1400" i="1" dirty="0" err="1" smtClean="0">
                <a:solidFill>
                  <a:schemeClr val="bg1"/>
                </a:solidFill>
                <a:latin typeface="Arial Black" pitchFamily="34" charset="0"/>
              </a:rPr>
              <a:t>jaar</a:t>
            </a:r>
            <a:endParaRPr lang="nl-NL" sz="1400" i="1" dirty="0">
              <a:solidFill>
                <a:schemeClr val="bg1"/>
              </a:solidFill>
              <a:latin typeface="Arial Black" pitchFamily="34" charset="0"/>
            </a:endParaRPr>
          </a:p>
        </p:txBody>
      </p:sp>
      <p:sp>
        <p:nvSpPr>
          <p:cNvPr id="154" name="Rectangle 91"/>
          <p:cNvSpPr>
            <a:spLocks noChangeArrowheads="1"/>
          </p:cNvSpPr>
          <p:nvPr/>
        </p:nvSpPr>
        <p:spPr bwMode="auto">
          <a:xfrm>
            <a:off x="900113" y="5397202"/>
            <a:ext cx="2782887" cy="1200150"/>
          </a:xfrm>
          <a:prstGeom prst="rect">
            <a:avLst/>
          </a:prstGeom>
          <a:solidFill>
            <a:schemeClr val="bg1"/>
          </a:solidFill>
          <a:ln w="19050">
            <a:solidFill>
              <a:schemeClr val="tx1"/>
            </a:solidFill>
            <a:miter lim="800000"/>
            <a:headEnd/>
            <a:tailEnd/>
          </a:ln>
        </p:spPr>
        <p:txBody>
          <a:bodyPr wrap="none" anchor="ctr"/>
          <a:lstStyle/>
          <a:p>
            <a:endParaRPr lang="nl-BE"/>
          </a:p>
        </p:txBody>
      </p:sp>
      <p:sp>
        <p:nvSpPr>
          <p:cNvPr id="155" name="Line 95"/>
          <p:cNvSpPr>
            <a:spLocks noChangeShapeType="1"/>
          </p:cNvSpPr>
          <p:nvPr/>
        </p:nvSpPr>
        <p:spPr bwMode="auto">
          <a:xfrm>
            <a:off x="1692275" y="5757565"/>
            <a:ext cx="0" cy="514350"/>
          </a:xfrm>
          <a:prstGeom prst="line">
            <a:avLst/>
          </a:prstGeom>
          <a:noFill/>
          <a:ln w="9525">
            <a:solidFill>
              <a:schemeClr val="tx1"/>
            </a:solidFill>
            <a:round/>
            <a:headEnd/>
            <a:tailEnd/>
          </a:ln>
        </p:spPr>
        <p:txBody>
          <a:bodyPr/>
          <a:lstStyle/>
          <a:p>
            <a:endParaRPr lang="nl-BE"/>
          </a:p>
        </p:txBody>
      </p:sp>
      <p:sp>
        <p:nvSpPr>
          <p:cNvPr id="156" name="Line 96"/>
          <p:cNvSpPr>
            <a:spLocks noChangeShapeType="1"/>
          </p:cNvSpPr>
          <p:nvPr/>
        </p:nvSpPr>
        <p:spPr bwMode="auto">
          <a:xfrm>
            <a:off x="2268538" y="5757565"/>
            <a:ext cx="0" cy="514350"/>
          </a:xfrm>
          <a:prstGeom prst="line">
            <a:avLst/>
          </a:prstGeom>
          <a:noFill/>
          <a:ln w="9525">
            <a:solidFill>
              <a:schemeClr val="tx1"/>
            </a:solidFill>
            <a:round/>
            <a:headEnd/>
            <a:tailEnd/>
          </a:ln>
        </p:spPr>
        <p:txBody>
          <a:bodyPr/>
          <a:lstStyle/>
          <a:p>
            <a:endParaRPr lang="nl-BE"/>
          </a:p>
        </p:txBody>
      </p:sp>
      <p:sp>
        <p:nvSpPr>
          <p:cNvPr id="157" name="Rectangle 105"/>
          <p:cNvSpPr>
            <a:spLocks noChangeArrowheads="1"/>
          </p:cNvSpPr>
          <p:nvPr/>
        </p:nvSpPr>
        <p:spPr bwMode="auto">
          <a:xfrm>
            <a:off x="896938" y="5743277"/>
            <a:ext cx="2786062" cy="514350"/>
          </a:xfrm>
          <a:prstGeom prst="rect">
            <a:avLst/>
          </a:prstGeom>
          <a:gradFill rotWithShape="1">
            <a:gsLst>
              <a:gs pos="0">
                <a:srgbClr val="C0C0C0"/>
              </a:gs>
              <a:gs pos="100000">
                <a:srgbClr val="595959"/>
              </a:gs>
            </a:gsLst>
            <a:lin ang="0" scaled="1"/>
          </a:gradFill>
          <a:ln w="19050">
            <a:noFill/>
            <a:miter lim="800000"/>
            <a:headEnd/>
            <a:tailEnd/>
          </a:ln>
        </p:spPr>
        <p:txBody>
          <a:bodyPr wrap="none" anchor="ctr"/>
          <a:lstStyle/>
          <a:p>
            <a:endParaRPr lang="nl-BE"/>
          </a:p>
        </p:txBody>
      </p:sp>
      <p:sp>
        <p:nvSpPr>
          <p:cNvPr id="158" name="Line 92"/>
          <p:cNvSpPr>
            <a:spLocks noChangeShapeType="1"/>
          </p:cNvSpPr>
          <p:nvPr/>
        </p:nvSpPr>
        <p:spPr bwMode="auto">
          <a:xfrm>
            <a:off x="900113" y="5746452"/>
            <a:ext cx="2782887" cy="0"/>
          </a:xfrm>
          <a:prstGeom prst="line">
            <a:avLst/>
          </a:prstGeom>
          <a:noFill/>
          <a:ln w="9525">
            <a:solidFill>
              <a:schemeClr val="tx1"/>
            </a:solidFill>
            <a:round/>
            <a:headEnd/>
            <a:tailEnd/>
          </a:ln>
        </p:spPr>
        <p:txBody>
          <a:bodyPr/>
          <a:lstStyle/>
          <a:p>
            <a:endParaRPr lang="nl-BE"/>
          </a:p>
        </p:txBody>
      </p:sp>
      <p:sp>
        <p:nvSpPr>
          <p:cNvPr id="159" name="Line 93"/>
          <p:cNvSpPr>
            <a:spLocks noChangeShapeType="1"/>
          </p:cNvSpPr>
          <p:nvPr/>
        </p:nvSpPr>
        <p:spPr bwMode="auto">
          <a:xfrm>
            <a:off x="900113" y="6262390"/>
            <a:ext cx="2792412" cy="0"/>
          </a:xfrm>
          <a:prstGeom prst="line">
            <a:avLst/>
          </a:prstGeom>
          <a:noFill/>
          <a:ln w="9525">
            <a:solidFill>
              <a:schemeClr val="tx1"/>
            </a:solidFill>
            <a:round/>
            <a:headEnd/>
            <a:tailEnd/>
          </a:ln>
        </p:spPr>
        <p:txBody>
          <a:bodyPr/>
          <a:lstStyle/>
          <a:p>
            <a:endParaRPr lang="nl-BE"/>
          </a:p>
        </p:txBody>
      </p:sp>
      <p:sp>
        <p:nvSpPr>
          <p:cNvPr id="160" name="Line 94"/>
          <p:cNvSpPr>
            <a:spLocks noChangeShapeType="1"/>
          </p:cNvSpPr>
          <p:nvPr/>
        </p:nvSpPr>
        <p:spPr bwMode="auto">
          <a:xfrm>
            <a:off x="1155700" y="5746452"/>
            <a:ext cx="0" cy="514350"/>
          </a:xfrm>
          <a:prstGeom prst="line">
            <a:avLst/>
          </a:prstGeom>
          <a:noFill/>
          <a:ln w="9525">
            <a:solidFill>
              <a:schemeClr val="tx1"/>
            </a:solidFill>
            <a:round/>
            <a:headEnd/>
            <a:tailEnd/>
          </a:ln>
        </p:spPr>
        <p:txBody>
          <a:bodyPr/>
          <a:lstStyle/>
          <a:p>
            <a:endParaRPr lang="nl-BE"/>
          </a:p>
        </p:txBody>
      </p:sp>
      <p:sp>
        <p:nvSpPr>
          <p:cNvPr id="161" name="Line 97"/>
          <p:cNvSpPr>
            <a:spLocks noChangeShapeType="1"/>
          </p:cNvSpPr>
          <p:nvPr/>
        </p:nvSpPr>
        <p:spPr bwMode="auto">
          <a:xfrm>
            <a:off x="3419475" y="5757565"/>
            <a:ext cx="0" cy="514350"/>
          </a:xfrm>
          <a:prstGeom prst="line">
            <a:avLst/>
          </a:prstGeom>
          <a:noFill/>
          <a:ln w="9525">
            <a:solidFill>
              <a:schemeClr val="tx1"/>
            </a:solidFill>
            <a:round/>
            <a:headEnd/>
            <a:tailEnd/>
          </a:ln>
        </p:spPr>
        <p:txBody>
          <a:bodyPr/>
          <a:lstStyle/>
          <a:p>
            <a:endParaRPr lang="nl-BE"/>
          </a:p>
        </p:txBody>
      </p:sp>
      <p:sp>
        <p:nvSpPr>
          <p:cNvPr id="162" name="Line 98"/>
          <p:cNvSpPr>
            <a:spLocks noChangeShapeType="1"/>
          </p:cNvSpPr>
          <p:nvPr/>
        </p:nvSpPr>
        <p:spPr bwMode="auto">
          <a:xfrm>
            <a:off x="2268538" y="5738515"/>
            <a:ext cx="0" cy="514350"/>
          </a:xfrm>
          <a:prstGeom prst="line">
            <a:avLst/>
          </a:prstGeom>
          <a:noFill/>
          <a:ln w="9525">
            <a:solidFill>
              <a:schemeClr val="tx1"/>
            </a:solidFill>
            <a:round/>
            <a:headEnd/>
            <a:tailEnd/>
          </a:ln>
        </p:spPr>
        <p:txBody>
          <a:bodyPr/>
          <a:lstStyle/>
          <a:p>
            <a:endParaRPr lang="nl-BE"/>
          </a:p>
        </p:txBody>
      </p:sp>
      <p:sp>
        <p:nvSpPr>
          <p:cNvPr id="163" name="Line 103"/>
          <p:cNvSpPr>
            <a:spLocks noChangeShapeType="1"/>
          </p:cNvSpPr>
          <p:nvPr/>
        </p:nvSpPr>
        <p:spPr bwMode="auto">
          <a:xfrm>
            <a:off x="1692275" y="5743277"/>
            <a:ext cx="0" cy="514350"/>
          </a:xfrm>
          <a:prstGeom prst="line">
            <a:avLst/>
          </a:prstGeom>
          <a:noFill/>
          <a:ln w="9525">
            <a:solidFill>
              <a:schemeClr val="tx1"/>
            </a:solidFill>
            <a:round/>
            <a:headEnd/>
            <a:tailEnd/>
          </a:ln>
        </p:spPr>
        <p:txBody>
          <a:bodyPr/>
          <a:lstStyle/>
          <a:p>
            <a:endParaRPr lang="nl-BE"/>
          </a:p>
        </p:txBody>
      </p:sp>
      <p:sp>
        <p:nvSpPr>
          <p:cNvPr id="164" name="Line 104"/>
          <p:cNvSpPr>
            <a:spLocks noChangeShapeType="1"/>
          </p:cNvSpPr>
          <p:nvPr/>
        </p:nvSpPr>
        <p:spPr bwMode="auto">
          <a:xfrm>
            <a:off x="2843213" y="5757565"/>
            <a:ext cx="0" cy="514350"/>
          </a:xfrm>
          <a:prstGeom prst="line">
            <a:avLst/>
          </a:prstGeom>
          <a:noFill/>
          <a:ln w="9525">
            <a:solidFill>
              <a:schemeClr val="tx1"/>
            </a:solidFill>
            <a:round/>
            <a:headEnd/>
            <a:tailEnd/>
          </a:ln>
        </p:spPr>
        <p:txBody>
          <a:bodyPr/>
          <a:lstStyle/>
          <a:p>
            <a:endParaRPr lang="nl-BE"/>
          </a:p>
        </p:txBody>
      </p:sp>
      <p:sp>
        <p:nvSpPr>
          <p:cNvPr id="165" name="TextBox 164"/>
          <p:cNvSpPr txBox="1"/>
          <p:nvPr/>
        </p:nvSpPr>
        <p:spPr>
          <a:xfrm>
            <a:off x="7884368" y="6219468"/>
            <a:ext cx="1080120" cy="307777"/>
          </a:xfrm>
          <a:prstGeom prst="rect">
            <a:avLst/>
          </a:prstGeom>
          <a:noFill/>
        </p:spPr>
        <p:txBody>
          <a:bodyPr wrap="square" rtlCol="0">
            <a:spAutoFit/>
          </a:bodyPr>
          <a:lstStyle/>
          <a:p>
            <a:pPr algn="ctr"/>
            <a:r>
              <a:rPr lang="nl-BE" sz="1400" dirty="0" smtClean="0">
                <a:latin typeface="Arial Narrow" pitchFamily="34" charset="0"/>
              </a:rPr>
              <a:t>(jaar)</a:t>
            </a:r>
            <a:endParaRPr lang="nl-BE" sz="1400" dirty="0">
              <a:latin typeface="Arial Narrow" pitchFamily="34" charset="0"/>
            </a:endParaRPr>
          </a:p>
        </p:txBody>
      </p:sp>
    </p:spTree>
    <p:extLst>
      <p:ext uri="{BB962C8B-B14F-4D97-AF65-F5344CB8AC3E}">
        <p14:creationId xmlns:p14="http://schemas.microsoft.com/office/powerpoint/2010/main" val="2035664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2000"/>
                                        <p:tgtEl>
                                          <p:spTgt spid="106"/>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47"/>
                                        </p:tgtEl>
                                        <p:attrNameLst>
                                          <p:attrName>style.visibility</p:attrName>
                                        </p:attrNameLst>
                                      </p:cBhvr>
                                      <p:to>
                                        <p:strVal val="visible"/>
                                      </p:to>
                                    </p:set>
                                    <p:anim calcmode="lin" valueType="num">
                                      <p:cBhvr additive="base">
                                        <p:cTn id="10" dur="500" fill="hold"/>
                                        <p:tgtEl>
                                          <p:spTgt spid="147"/>
                                        </p:tgtEl>
                                        <p:attrNameLst>
                                          <p:attrName>ppt_x</p:attrName>
                                        </p:attrNameLst>
                                      </p:cBhvr>
                                      <p:tavLst>
                                        <p:tav tm="0">
                                          <p:val>
                                            <p:strVal val="0-#ppt_w/2"/>
                                          </p:val>
                                        </p:tav>
                                        <p:tav tm="100000">
                                          <p:val>
                                            <p:strVal val="#ppt_x"/>
                                          </p:val>
                                        </p:tav>
                                      </p:tavLst>
                                    </p:anim>
                                    <p:anim calcmode="lin" valueType="num">
                                      <p:cBhvr additive="base">
                                        <p:cTn id="11" dur="500" fill="hold"/>
                                        <p:tgtEl>
                                          <p:spTgt spid="147"/>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109"/>
                                        </p:tgtEl>
                                        <p:attrNameLst>
                                          <p:attrName>style.visibility</p:attrName>
                                        </p:attrNameLst>
                                      </p:cBhvr>
                                      <p:to>
                                        <p:strVal val="visible"/>
                                      </p:to>
                                    </p:set>
                                    <p:anim calcmode="lin" valueType="num">
                                      <p:cBhvr additive="base">
                                        <p:cTn id="14" dur="500" fill="hold"/>
                                        <p:tgtEl>
                                          <p:spTgt spid="109"/>
                                        </p:tgtEl>
                                        <p:attrNameLst>
                                          <p:attrName>ppt_x</p:attrName>
                                        </p:attrNameLst>
                                      </p:cBhvr>
                                      <p:tavLst>
                                        <p:tav tm="0">
                                          <p:val>
                                            <p:strVal val="0-#ppt_w/2"/>
                                          </p:val>
                                        </p:tav>
                                        <p:tav tm="100000">
                                          <p:val>
                                            <p:strVal val="#ppt_x"/>
                                          </p:val>
                                        </p:tav>
                                      </p:tavLst>
                                    </p:anim>
                                    <p:anim calcmode="lin" valueType="num">
                                      <p:cBhvr additive="base">
                                        <p:cTn id="15" dur="500" fill="hold"/>
                                        <p:tgtEl>
                                          <p:spTgt spid="109"/>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04"/>
                                        </p:tgtEl>
                                        <p:attrNameLst>
                                          <p:attrName>style.visibility</p:attrName>
                                        </p:attrNameLst>
                                      </p:cBhvr>
                                      <p:to>
                                        <p:strVal val="visible"/>
                                      </p:to>
                                    </p:set>
                                    <p:anim calcmode="lin" valueType="num">
                                      <p:cBhvr additive="base">
                                        <p:cTn id="19" dur="500" fill="hold"/>
                                        <p:tgtEl>
                                          <p:spTgt spid="104"/>
                                        </p:tgtEl>
                                        <p:attrNameLst>
                                          <p:attrName>ppt_x</p:attrName>
                                        </p:attrNameLst>
                                      </p:cBhvr>
                                      <p:tavLst>
                                        <p:tav tm="0">
                                          <p:val>
                                            <p:strVal val="0-#ppt_w/2"/>
                                          </p:val>
                                        </p:tav>
                                        <p:tav tm="100000">
                                          <p:val>
                                            <p:strVal val="#ppt_x"/>
                                          </p:val>
                                        </p:tav>
                                      </p:tavLst>
                                    </p:anim>
                                    <p:anim calcmode="lin" valueType="num">
                                      <p:cBhvr additive="base">
                                        <p:cTn id="20" dur="500" fill="hold"/>
                                        <p:tgtEl>
                                          <p:spTgt spid="104"/>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105"/>
                                        </p:tgtEl>
                                        <p:attrNameLst>
                                          <p:attrName>style.visibility</p:attrName>
                                        </p:attrNameLst>
                                      </p:cBhvr>
                                      <p:to>
                                        <p:strVal val="visible"/>
                                      </p:to>
                                    </p:set>
                                    <p:anim calcmode="lin" valueType="num">
                                      <p:cBhvr additive="base">
                                        <p:cTn id="24" dur="500" fill="hold"/>
                                        <p:tgtEl>
                                          <p:spTgt spid="105"/>
                                        </p:tgtEl>
                                        <p:attrNameLst>
                                          <p:attrName>ppt_x</p:attrName>
                                        </p:attrNameLst>
                                      </p:cBhvr>
                                      <p:tavLst>
                                        <p:tav tm="0">
                                          <p:val>
                                            <p:strVal val="0-#ppt_w/2"/>
                                          </p:val>
                                        </p:tav>
                                        <p:tav tm="100000">
                                          <p:val>
                                            <p:strVal val="#ppt_x"/>
                                          </p:val>
                                        </p:tav>
                                      </p:tavLst>
                                    </p:anim>
                                    <p:anim calcmode="lin" valueType="num">
                                      <p:cBhvr additive="base">
                                        <p:cTn id="25" dur="500" fill="hold"/>
                                        <p:tgtEl>
                                          <p:spTgt spid="10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8" fill="hold" grpId="0" nodeType="afterEffect">
                                  <p:stCondLst>
                                    <p:cond delay="0"/>
                                  </p:stCondLst>
                                  <p:childTnLst>
                                    <p:set>
                                      <p:cBhvr>
                                        <p:cTn id="28" dur="1" fill="hold">
                                          <p:stCondLst>
                                            <p:cond delay="0"/>
                                          </p:stCondLst>
                                        </p:cTn>
                                        <p:tgtEl>
                                          <p:spTgt spid="148"/>
                                        </p:tgtEl>
                                        <p:attrNameLst>
                                          <p:attrName>style.visibility</p:attrName>
                                        </p:attrNameLst>
                                      </p:cBhvr>
                                      <p:to>
                                        <p:strVal val="visible"/>
                                      </p:to>
                                    </p:set>
                                    <p:anim calcmode="lin" valueType="num">
                                      <p:cBhvr additive="base">
                                        <p:cTn id="29" dur="500" fill="hold"/>
                                        <p:tgtEl>
                                          <p:spTgt spid="148"/>
                                        </p:tgtEl>
                                        <p:attrNameLst>
                                          <p:attrName>ppt_x</p:attrName>
                                        </p:attrNameLst>
                                      </p:cBhvr>
                                      <p:tavLst>
                                        <p:tav tm="0">
                                          <p:val>
                                            <p:strVal val="0-#ppt_w/2"/>
                                          </p:val>
                                        </p:tav>
                                        <p:tav tm="100000">
                                          <p:val>
                                            <p:strVal val="#ppt_x"/>
                                          </p:val>
                                        </p:tav>
                                      </p:tavLst>
                                    </p:anim>
                                    <p:anim calcmode="lin" valueType="num">
                                      <p:cBhvr additive="base">
                                        <p:cTn id="30" dur="500" fill="hold"/>
                                        <p:tgtEl>
                                          <p:spTgt spid="148"/>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10" presetClass="entr" presetSubtype="0" fill="hold" grpId="0" nodeType="afterEffect" nodePh="1">
                                  <p:stCondLst>
                                    <p:cond delay="0"/>
                                  </p:stCondLst>
                                  <p:endCondLst>
                                    <p:cond evt="begin" delay="0">
                                      <p:tn val="32"/>
                                    </p:cond>
                                  </p:end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2000"/>
                                        <p:tgtEl>
                                          <p:spTgt spid="10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fade">
                                      <p:cBhvr>
                                        <p:cTn id="37" dur="2000"/>
                                        <p:tgtEl>
                                          <p:spTgt spid="1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1"/>
                                        </p:tgtEl>
                                        <p:attrNameLst>
                                          <p:attrName>style.visibility</p:attrName>
                                        </p:attrNameLst>
                                      </p:cBhvr>
                                      <p:to>
                                        <p:strVal val="visible"/>
                                      </p:to>
                                    </p:set>
                                    <p:animEffect transition="in" filter="fade">
                                      <p:cBhvr>
                                        <p:cTn id="40" dur="2000"/>
                                        <p:tgtEl>
                                          <p:spTgt spid="1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2000"/>
                                        <p:tgtEl>
                                          <p:spTgt spid="1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13"/>
                                        </p:tgtEl>
                                        <p:attrNameLst>
                                          <p:attrName>style.visibility</p:attrName>
                                        </p:attrNameLst>
                                      </p:cBhvr>
                                      <p:to>
                                        <p:strVal val="visible"/>
                                      </p:to>
                                    </p:set>
                                    <p:animEffect transition="in" filter="fade">
                                      <p:cBhvr>
                                        <p:cTn id="46" dur="2000"/>
                                        <p:tgtEl>
                                          <p:spTgt spid="11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4"/>
                                        </p:tgtEl>
                                        <p:attrNameLst>
                                          <p:attrName>style.visibility</p:attrName>
                                        </p:attrNameLst>
                                      </p:cBhvr>
                                      <p:to>
                                        <p:strVal val="visible"/>
                                      </p:to>
                                    </p:set>
                                    <p:animEffect transition="in" filter="fade">
                                      <p:cBhvr>
                                        <p:cTn id="49" dur="2000"/>
                                        <p:tgtEl>
                                          <p:spTgt spid="1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15"/>
                                        </p:tgtEl>
                                        <p:attrNameLst>
                                          <p:attrName>style.visibility</p:attrName>
                                        </p:attrNameLst>
                                      </p:cBhvr>
                                      <p:to>
                                        <p:strVal val="visible"/>
                                      </p:to>
                                    </p:set>
                                    <p:animEffect transition="in" filter="fade">
                                      <p:cBhvr>
                                        <p:cTn id="52" dur="2000"/>
                                        <p:tgtEl>
                                          <p:spTgt spid="1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6"/>
                                        </p:tgtEl>
                                        <p:attrNameLst>
                                          <p:attrName>style.visibility</p:attrName>
                                        </p:attrNameLst>
                                      </p:cBhvr>
                                      <p:to>
                                        <p:strVal val="visible"/>
                                      </p:to>
                                    </p:set>
                                    <p:animEffect transition="in" filter="fade">
                                      <p:cBhvr>
                                        <p:cTn id="55" dur="2000"/>
                                        <p:tgtEl>
                                          <p:spTgt spid="1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7"/>
                                        </p:tgtEl>
                                        <p:attrNameLst>
                                          <p:attrName>style.visibility</p:attrName>
                                        </p:attrNameLst>
                                      </p:cBhvr>
                                      <p:to>
                                        <p:strVal val="visible"/>
                                      </p:to>
                                    </p:set>
                                    <p:animEffect transition="in" filter="fade">
                                      <p:cBhvr>
                                        <p:cTn id="58" dur="2000"/>
                                        <p:tgtEl>
                                          <p:spTgt spid="1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8"/>
                                        </p:tgtEl>
                                        <p:attrNameLst>
                                          <p:attrName>style.visibility</p:attrName>
                                        </p:attrNameLst>
                                      </p:cBhvr>
                                      <p:to>
                                        <p:strVal val="visible"/>
                                      </p:to>
                                    </p:set>
                                    <p:animEffect transition="in" filter="fade">
                                      <p:cBhvr>
                                        <p:cTn id="61" dur="2000"/>
                                        <p:tgtEl>
                                          <p:spTgt spid="1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9"/>
                                        </p:tgtEl>
                                        <p:attrNameLst>
                                          <p:attrName>style.visibility</p:attrName>
                                        </p:attrNameLst>
                                      </p:cBhvr>
                                      <p:to>
                                        <p:strVal val="visible"/>
                                      </p:to>
                                    </p:set>
                                    <p:animEffect transition="in" filter="fade">
                                      <p:cBhvr>
                                        <p:cTn id="64" dur="2000"/>
                                        <p:tgtEl>
                                          <p:spTgt spid="11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20"/>
                                        </p:tgtEl>
                                        <p:attrNameLst>
                                          <p:attrName>style.visibility</p:attrName>
                                        </p:attrNameLst>
                                      </p:cBhvr>
                                      <p:to>
                                        <p:strVal val="visible"/>
                                      </p:to>
                                    </p:set>
                                    <p:animEffect transition="in" filter="fade">
                                      <p:cBhvr>
                                        <p:cTn id="67" dur="2000"/>
                                        <p:tgtEl>
                                          <p:spTgt spid="12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21"/>
                                        </p:tgtEl>
                                        <p:attrNameLst>
                                          <p:attrName>style.visibility</p:attrName>
                                        </p:attrNameLst>
                                      </p:cBhvr>
                                      <p:to>
                                        <p:strVal val="visible"/>
                                      </p:to>
                                    </p:set>
                                    <p:animEffect transition="in" filter="fade">
                                      <p:cBhvr>
                                        <p:cTn id="70" dur="2000"/>
                                        <p:tgtEl>
                                          <p:spTgt spid="12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22"/>
                                        </p:tgtEl>
                                        <p:attrNameLst>
                                          <p:attrName>style.visibility</p:attrName>
                                        </p:attrNameLst>
                                      </p:cBhvr>
                                      <p:to>
                                        <p:strVal val="visible"/>
                                      </p:to>
                                    </p:set>
                                    <p:animEffect transition="in" filter="fade">
                                      <p:cBhvr>
                                        <p:cTn id="73" dur="2000"/>
                                        <p:tgtEl>
                                          <p:spTgt spid="12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3"/>
                                        </p:tgtEl>
                                        <p:attrNameLst>
                                          <p:attrName>style.visibility</p:attrName>
                                        </p:attrNameLst>
                                      </p:cBhvr>
                                      <p:to>
                                        <p:strVal val="visible"/>
                                      </p:to>
                                    </p:set>
                                    <p:animEffect transition="in" filter="fade">
                                      <p:cBhvr>
                                        <p:cTn id="76" dur="2000"/>
                                        <p:tgtEl>
                                          <p:spTgt spid="12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4"/>
                                        </p:tgtEl>
                                        <p:attrNameLst>
                                          <p:attrName>style.visibility</p:attrName>
                                        </p:attrNameLst>
                                      </p:cBhvr>
                                      <p:to>
                                        <p:strVal val="visible"/>
                                      </p:to>
                                    </p:set>
                                    <p:animEffect transition="in" filter="fade">
                                      <p:cBhvr>
                                        <p:cTn id="79" dur="2000"/>
                                        <p:tgtEl>
                                          <p:spTgt spid="12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25"/>
                                        </p:tgtEl>
                                        <p:attrNameLst>
                                          <p:attrName>style.visibility</p:attrName>
                                        </p:attrNameLst>
                                      </p:cBhvr>
                                      <p:to>
                                        <p:strVal val="visible"/>
                                      </p:to>
                                    </p:set>
                                    <p:animEffect transition="in" filter="fade">
                                      <p:cBhvr>
                                        <p:cTn id="82" dur="2000"/>
                                        <p:tgtEl>
                                          <p:spTgt spid="12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26"/>
                                        </p:tgtEl>
                                        <p:attrNameLst>
                                          <p:attrName>style.visibility</p:attrName>
                                        </p:attrNameLst>
                                      </p:cBhvr>
                                      <p:to>
                                        <p:strVal val="visible"/>
                                      </p:to>
                                    </p:set>
                                    <p:animEffect transition="in" filter="fade">
                                      <p:cBhvr>
                                        <p:cTn id="85" dur="2000"/>
                                        <p:tgtEl>
                                          <p:spTgt spid="12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27"/>
                                        </p:tgtEl>
                                        <p:attrNameLst>
                                          <p:attrName>style.visibility</p:attrName>
                                        </p:attrNameLst>
                                      </p:cBhvr>
                                      <p:to>
                                        <p:strVal val="visible"/>
                                      </p:to>
                                    </p:set>
                                    <p:animEffect transition="in" filter="fade">
                                      <p:cBhvr>
                                        <p:cTn id="88" dur="2000"/>
                                        <p:tgtEl>
                                          <p:spTgt spid="12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28"/>
                                        </p:tgtEl>
                                        <p:attrNameLst>
                                          <p:attrName>style.visibility</p:attrName>
                                        </p:attrNameLst>
                                      </p:cBhvr>
                                      <p:to>
                                        <p:strVal val="visible"/>
                                      </p:to>
                                    </p:set>
                                    <p:animEffect transition="in" filter="fade">
                                      <p:cBhvr>
                                        <p:cTn id="91" dur="2000"/>
                                        <p:tgtEl>
                                          <p:spTgt spid="12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29"/>
                                        </p:tgtEl>
                                        <p:attrNameLst>
                                          <p:attrName>style.visibility</p:attrName>
                                        </p:attrNameLst>
                                      </p:cBhvr>
                                      <p:to>
                                        <p:strVal val="visible"/>
                                      </p:to>
                                    </p:set>
                                    <p:animEffect transition="in" filter="fade">
                                      <p:cBhvr>
                                        <p:cTn id="94" dur="2000"/>
                                        <p:tgtEl>
                                          <p:spTgt spid="12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fade">
                                      <p:cBhvr>
                                        <p:cTn id="97" dur="2000"/>
                                        <p:tgtEl>
                                          <p:spTgt spid="13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31"/>
                                        </p:tgtEl>
                                        <p:attrNameLst>
                                          <p:attrName>style.visibility</p:attrName>
                                        </p:attrNameLst>
                                      </p:cBhvr>
                                      <p:to>
                                        <p:strVal val="visible"/>
                                      </p:to>
                                    </p:set>
                                    <p:animEffect transition="in" filter="fade">
                                      <p:cBhvr>
                                        <p:cTn id="100" dur="2000"/>
                                        <p:tgtEl>
                                          <p:spTgt spid="13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32"/>
                                        </p:tgtEl>
                                        <p:attrNameLst>
                                          <p:attrName>style.visibility</p:attrName>
                                        </p:attrNameLst>
                                      </p:cBhvr>
                                      <p:to>
                                        <p:strVal val="visible"/>
                                      </p:to>
                                    </p:set>
                                    <p:animEffect transition="in" filter="fade">
                                      <p:cBhvr>
                                        <p:cTn id="103" dur="2000"/>
                                        <p:tgtEl>
                                          <p:spTgt spid="13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33"/>
                                        </p:tgtEl>
                                        <p:attrNameLst>
                                          <p:attrName>style.visibility</p:attrName>
                                        </p:attrNameLst>
                                      </p:cBhvr>
                                      <p:to>
                                        <p:strVal val="visible"/>
                                      </p:to>
                                    </p:set>
                                    <p:animEffect transition="in" filter="fade">
                                      <p:cBhvr>
                                        <p:cTn id="106" dur="2000"/>
                                        <p:tgtEl>
                                          <p:spTgt spid="13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34"/>
                                        </p:tgtEl>
                                        <p:attrNameLst>
                                          <p:attrName>style.visibility</p:attrName>
                                        </p:attrNameLst>
                                      </p:cBhvr>
                                      <p:to>
                                        <p:strVal val="visible"/>
                                      </p:to>
                                    </p:set>
                                    <p:animEffect transition="in" filter="fade">
                                      <p:cBhvr>
                                        <p:cTn id="109" dur="2000"/>
                                        <p:tgtEl>
                                          <p:spTgt spid="13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5"/>
                                        </p:tgtEl>
                                        <p:attrNameLst>
                                          <p:attrName>style.visibility</p:attrName>
                                        </p:attrNameLst>
                                      </p:cBhvr>
                                      <p:to>
                                        <p:strVal val="visible"/>
                                      </p:to>
                                    </p:set>
                                    <p:animEffect transition="in" filter="fade">
                                      <p:cBhvr>
                                        <p:cTn id="112" dur="2000"/>
                                        <p:tgtEl>
                                          <p:spTgt spid="13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36"/>
                                        </p:tgtEl>
                                        <p:attrNameLst>
                                          <p:attrName>style.visibility</p:attrName>
                                        </p:attrNameLst>
                                      </p:cBhvr>
                                      <p:to>
                                        <p:strVal val="visible"/>
                                      </p:to>
                                    </p:set>
                                    <p:animEffect transition="in" filter="fade">
                                      <p:cBhvr>
                                        <p:cTn id="115" dur="2000"/>
                                        <p:tgtEl>
                                          <p:spTgt spid="13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37"/>
                                        </p:tgtEl>
                                        <p:attrNameLst>
                                          <p:attrName>style.visibility</p:attrName>
                                        </p:attrNameLst>
                                      </p:cBhvr>
                                      <p:to>
                                        <p:strVal val="visible"/>
                                      </p:to>
                                    </p:set>
                                    <p:animEffect transition="in" filter="fade">
                                      <p:cBhvr>
                                        <p:cTn id="118" dur="2000"/>
                                        <p:tgtEl>
                                          <p:spTgt spid="13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38"/>
                                        </p:tgtEl>
                                        <p:attrNameLst>
                                          <p:attrName>style.visibility</p:attrName>
                                        </p:attrNameLst>
                                      </p:cBhvr>
                                      <p:to>
                                        <p:strVal val="visible"/>
                                      </p:to>
                                    </p:set>
                                    <p:animEffect transition="in" filter="fade">
                                      <p:cBhvr>
                                        <p:cTn id="121" dur="2000"/>
                                        <p:tgtEl>
                                          <p:spTgt spid="13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Effect transition="in" filter="fade">
                                      <p:cBhvr>
                                        <p:cTn id="124" dur="2000"/>
                                        <p:tgtEl>
                                          <p:spTgt spid="13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40"/>
                                        </p:tgtEl>
                                        <p:attrNameLst>
                                          <p:attrName>style.visibility</p:attrName>
                                        </p:attrNameLst>
                                      </p:cBhvr>
                                      <p:to>
                                        <p:strVal val="visible"/>
                                      </p:to>
                                    </p:set>
                                    <p:animEffect transition="in" filter="fade">
                                      <p:cBhvr>
                                        <p:cTn id="127" dur="2000"/>
                                        <p:tgtEl>
                                          <p:spTgt spid="14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41"/>
                                        </p:tgtEl>
                                        <p:attrNameLst>
                                          <p:attrName>style.visibility</p:attrName>
                                        </p:attrNameLst>
                                      </p:cBhvr>
                                      <p:to>
                                        <p:strVal val="visible"/>
                                      </p:to>
                                    </p:set>
                                    <p:animEffect transition="in" filter="fade">
                                      <p:cBhvr>
                                        <p:cTn id="130" dur="2000"/>
                                        <p:tgtEl>
                                          <p:spTgt spid="14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46"/>
                                        </p:tgtEl>
                                        <p:attrNameLst>
                                          <p:attrName>style.visibility</p:attrName>
                                        </p:attrNameLst>
                                      </p:cBhvr>
                                      <p:to>
                                        <p:strVal val="visible"/>
                                      </p:to>
                                    </p:set>
                                    <p:animEffect transition="in" filter="fade">
                                      <p:cBhvr>
                                        <p:cTn id="133" dur="2000"/>
                                        <p:tgtEl>
                                          <p:spTgt spid="146"/>
                                        </p:tgtEl>
                                      </p:cBhvr>
                                    </p:animEffect>
                                  </p:childTnLst>
                                </p:cTn>
                              </p:par>
                            </p:childTnLst>
                          </p:cTn>
                        </p:par>
                        <p:par>
                          <p:cTn id="134" fill="hold">
                            <p:stCondLst>
                              <p:cond delay="5500"/>
                            </p:stCondLst>
                            <p:childTnLst>
                              <p:par>
                                <p:cTn id="135" presetID="26" presetClass="emph" presetSubtype="0" fill="hold" grpId="1" nodeType="afterEffect" nodePh="1">
                                  <p:stCondLst>
                                    <p:cond delay="0"/>
                                  </p:stCondLst>
                                  <p:endCondLst>
                                    <p:cond evt="begin" delay="0">
                                      <p:tn val="135"/>
                                    </p:cond>
                                  </p:endCondLst>
                                  <p:childTnLst>
                                    <p:animEffect transition="out" filter="fade">
                                      <p:cBhvr>
                                        <p:cTn id="136" dur="500" tmFilter="0, 0; .2, .5; .8, .5; 1, 0"/>
                                        <p:tgtEl>
                                          <p:spTgt spid="107"/>
                                        </p:tgtEl>
                                      </p:cBhvr>
                                    </p:animEffect>
                                    <p:animScale>
                                      <p:cBhvr>
                                        <p:cTn id="137" dur="250" autoRev="1" fill="hold"/>
                                        <p:tgtEl>
                                          <p:spTgt spid="107"/>
                                        </p:tgtEl>
                                      </p:cBhvr>
                                      <p:by x="105000" y="105000"/>
                                    </p:animScale>
                                  </p:childTnLst>
                                </p:cTn>
                              </p:par>
                              <p:par>
                                <p:cTn id="138" presetID="26" presetClass="emph" presetSubtype="0" fill="hold" grpId="1" nodeType="withEffect">
                                  <p:stCondLst>
                                    <p:cond delay="0"/>
                                  </p:stCondLst>
                                  <p:childTnLst>
                                    <p:animEffect transition="out" filter="fade">
                                      <p:cBhvr>
                                        <p:cTn id="139" dur="500" tmFilter="0, 0; .2, .5; .8, .5; 1, 0"/>
                                        <p:tgtEl>
                                          <p:spTgt spid="110"/>
                                        </p:tgtEl>
                                      </p:cBhvr>
                                    </p:animEffect>
                                    <p:animScale>
                                      <p:cBhvr>
                                        <p:cTn id="140" dur="250" autoRev="1" fill="hold"/>
                                        <p:tgtEl>
                                          <p:spTgt spid="110"/>
                                        </p:tgtEl>
                                      </p:cBhvr>
                                      <p:by x="105000" y="105000"/>
                                    </p:animScale>
                                  </p:childTnLst>
                                </p:cTn>
                              </p:par>
                              <p:par>
                                <p:cTn id="141" presetID="26" presetClass="emph" presetSubtype="0" fill="hold" grpId="1" nodeType="withEffect">
                                  <p:stCondLst>
                                    <p:cond delay="0"/>
                                  </p:stCondLst>
                                  <p:childTnLst>
                                    <p:animEffect transition="out" filter="fade">
                                      <p:cBhvr>
                                        <p:cTn id="142" dur="500" tmFilter="0, 0; .2, .5; .8, .5; 1, 0"/>
                                        <p:tgtEl>
                                          <p:spTgt spid="111"/>
                                        </p:tgtEl>
                                      </p:cBhvr>
                                    </p:animEffect>
                                    <p:animScale>
                                      <p:cBhvr>
                                        <p:cTn id="143" dur="250" autoRev="1" fill="hold"/>
                                        <p:tgtEl>
                                          <p:spTgt spid="111"/>
                                        </p:tgtEl>
                                      </p:cBhvr>
                                      <p:by x="105000" y="105000"/>
                                    </p:animScale>
                                  </p:childTnLst>
                                </p:cTn>
                              </p:par>
                              <p:par>
                                <p:cTn id="144" presetID="26" presetClass="emph" presetSubtype="0" fill="hold" grpId="1" nodeType="withEffect">
                                  <p:stCondLst>
                                    <p:cond delay="0"/>
                                  </p:stCondLst>
                                  <p:childTnLst>
                                    <p:animEffect transition="out" filter="fade">
                                      <p:cBhvr>
                                        <p:cTn id="145" dur="500" tmFilter="0, 0; .2, .5; .8, .5; 1, 0"/>
                                        <p:tgtEl>
                                          <p:spTgt spid="112"/>
                                        </p:tgtEl>
                                      </p:cBhvr>
                                    </p:animEffect>
                                    <p:animScale>
                                      <p:cBhvr>
                                        <p:cTn id="146" dur="250" autoRev="1" fill="hold"/>
                                        <p:tgtEl>
                                          <p:spTgt spid="112"/>
                                        </p:tgtEl>
                                      </p:cBhvr>
                                      <p:by x="105000" y="105000"/>
                                    </p:animScale>
                                  </p:childTnLst>
                                </p:cTn>
                              </p:par>
                              <p:par>
                                <p:cTn id="147" presetID="26" presetClass="emph" presetSubtype="0" fill="hold" grpId="1" nodeType="withEffect">
                                  <p:stCondLst>
                                    <p:cond delay="0"/>
                                  </p:stCondLst>
                                  <p:childTnLst>
                                    <p:animEffect transition="out" filter="fade">
                                      <p:cBhvr>
                                        <p:cTn id="148" dur="500" tmFilter="0, 0; .2, .5; .8, .5; 1, 0"/>
                                        <p:tgtEl>
                                          <p:spTgt spid="113"/>
                                        </p:tgtEl>
                                      </p:cBhvr>
                                    </p:animEffect>
                                    <p:animScale>
                                      <p:cBhvr>
                                        <p:cTn id="149" dur="250" autoRev="1" fill="hold"/>
                                        <p:tgtEl>
                                          <p:spTgt spid="113"/>
                                        </p:tgtEl>
                                      </p:cBhvr>
                                      <p:by x="105000" y="105000"/>
                                    </p:animScale>
                                  </p:childTnLst>
                                </p:cTn>
                              </p:par>
                              <p:par>
                                <p:cTn id="150" presetID="26" presetClass="emph" presetSubtype="0" fill="hold" grpId="1" nodeType="withEffect">
                                  <p:stCondLst>
                                    <p:cond delay="0"/>
                                  </p:stCondLst>
                                  <p:childTnLst>
                                    <p:animEffect transition="out" filter="fade">
                                      <p:cBhvr>
                                        <p:cTn id="151" dur="500" tmFilter="0, 0; .2, .5; .8, .5; 1, 0"/>
                                        <p:tgtEl>
                                          <p:spTgt spid="114"/>
                                        </p:tgtEl>
                                      </p:cBhvr>
                                    </p:animEffect>
                                    <p:animScale>
                                      <p:cBhvr>
                                        <p:cTn id="152" dur="250" autoRev="1" fill="hold"/>
                                        <p:tgtEl>
                                          <p:spTgt spid="114"/>
                                        </p:tgtEl>
                                      </p:cBhvr>
                                      <p:by x="105000" y="105000"/>
                                    </p:animScale>
                                  </p:childTnLst>
                                </p:cTn>
                              </p:par>
                              <p:par>
                                <p:cTn id="153" presetID="26" presetClass="emph" presetSubtype="0" fill="hold" grpId="1" nodeType="withEffect">
                                  <p:stCondLst>
                                    <p:cond delay="0"/>
                                  </p:stCondLst>
                                  <p:childTnLst>
                                    <p:animEffect transition="out" filter="fade">
                                      <p:cBhvr>
                                        <p:cTn id="154" dur="500" tmFilter="0, 0; .2, .5; .8, .5; 1, 0"/>
                                        <p:tgtEl>
                                          <p:spTgt spid="115"/>
                                        </p:tgtEl>
                                      </p:cBhvr>
                                    </p:animEffect>
                                    <p:animScale>
                                      <p:cBhvr>
                                        <p:cTn id="155" dur="250" autoRev="1" fill="hold"/>
                                        <p:tgtEl>
                                          <p:spTgt spid="115"/>
                                        </p:tgtEl>
                                      </p:cBhvr>
                                      <p:by x="105000" y="105000"/>
                                    </p:animScale>
                                  </p:childTnLst>
                                </p:cTn>
                              </p:par>
                              <p:par>
                                <p:cTn id="156" presetID="26" presetClass="emph" presetSubtype="0" fill="hold" grpId="1" nodeType="withEffect">
                                  <p:stCondLst>
                                    <p:cond delay="0"/>
                                  </p:stCondLst>
                                  <p:childTnLst>
                                    <p:animEffect transition="out" filter="fade">
                                      <p:cBhvr>
                                        <p:cTn id="157" dur="500" tmFilter="0, 0; .2, .5; .8, .5; 1, 0"/>
                                        <p:tgtEl>
                                          <p:spTgt spid="116"/>
                                        </p:tgtEl>
                                      </p:cBhvr>
                                    </p:animEffect>
                                    <p:animScale>
                                      <p:cBhvr>
                                        <p:cTn id="158" dur="250" autoRev="1" fill="hold"/>
                                        <p:tgtEl>
                                          <p:spTgt spid="116"/>
                                        </p:tgtEl>
                                      </p:cBhvr>
                                      <p:by x="105000" y="105000"/>
                                    </p:animScale>
                                  </p:childTnLst>
                                </p:cTn>
                              </p:par>
                              <p:par>
                                <p:cTn id="159" presetID="26" presetClass="emph" presetSubtype="0" fill="hold" grpId="1" nodeType="withEffect">
                                  <p:stCondLst>
                                    <p:cond delay="0"/>
                                  </p:stCondLst>
                                  <p:childTnLst>
                                    <p:animEffect transition="out" filter="fade">
                                      <p:cBhvr>
                                        <p:cTn id="160" dur="500" tmFilter="0, 0; .2, .5; .8, .5; 1, 0"/>
                                        <p:tgtEl>
                                          <p:spTgt spid="117"/>
                                        </p:tgtEl>
                                      </p:cBhvr>
                                    </p:animEffect>
                                    <p:animScale>
                                      <p:cBhvr>
                                        <p:cTn id="161" dur="250" autoRev="1" fill="hold"/>
                                        <p:tgtEl>
                                          <p:spTgt spid="117"/>
                                        </p:tgtEl>
                                      </p:cBhvr>
                                      <p:by x="105000" y="105000"/>
                                    </p:animScale>
                                  </p:childTnLst>
                                </p:cTn>
                              </p:par>
                              <p:par>
                                <p:cTn id="162" presetID="26" presetClass="emph" presetSubtype="0" fill="hold" grpId="1" nodeType="withEffect">
                                  <p:stCondLst>
                                    <p:cond delay="0"/>
                                  </p:stCondLst>
                                  <p:childTnLst>
                                    <p:animEffect transition="out" filter="fade">
                                      <p:cBhvr>
                                        <p:cTn id="163" dur="500" tmFilter="0, 0; .2, .5; .8, .5; 1, 0"/>
                                        <p:tgtEl>
                                          <p:spTgt spid="118"/>
                                        </p:tgtEl>
                                      </p:cBhvr>
                                    </p:animEffect>
                                    <p:animScale>
                                      <p:cBhvr>
                                        <p:cTn id="164" dur="250" autoRev="1" fill="hold"/>
                                        <p:tgtEl>
                                          <p:spTgt spid="118"/>
                                        </p:tgtEl>
                                      </p:cBhvr>
                                      <p:by x="105000" y="105000"/>
                                    </p:animScale>
                                  </p:childTnLst>
                                </p:cTn>
                              </p:par>
                              <p:par>
                                <p:cTn id="165" presetID="26" presetClass="emph" presetSubtype="0" fill="hold" grpId="1" nodeType="withEffect">
                                  <p:stCondLst>
                                    <p:cond delay="0"/>
                                  </p:stCondLst>
                                  <p:childTnLst>
                                    <p:animEffect transition="out" filter="fade">
                                      <p:cBhvr>
                                        <p:cTn id="166" dur="500" tmFilter="0, 0; .2, .5; .8, .5; 1, 0"/>
                                        <p:tgtEl>
                                          <p:spTgt spid="119"/>
                                        </p:tgtEl>
                                      </p:cBhvr>
                                    </p:animEffect>
                                    <p:animScale>
                                      <p:cBhvr>
                                        <p:cTn id="167" dur="250" autoRev="1" fill="hold"/>
                                        <p:tgtEl>
                                          <p:spTgt spid="119"/>
                                        </p:tgtEl>
                                      </p:cBhvr>
                                      <p:by x="105000" y="105000"/>
                                    </p:animScale>
                                  </p:childTnLst>
                                </p:cTn>
                              </p:par>
                              <p:par>
                                <p:cTn id="168" presetID="26" presetClass="emph" presetSubtype="0" fill="hold" grpId="1" nodeType="withEffect">
                                  <p:stCondLst>
                                    <p:cond delay="0"/>
                                  </p:stCondLst>
                                  <p:childTnLst>
                                    <p:animEffect transition="out" filter="fade">
                                      <p:cBhvr>
                                        <p:cTn id="169" dur="500" tmFilter="0, 0; .2, .5; .8, .5; 1, 0"/>
                                        <p:tgtEl>
                                          <p:spTgt spid="120"/>
                                        </p:tgtEl>
                                      </p:cBhvr>
                                    </p:animEffect>
                                    <p:animScale>
                                      <p:cBhvr>
                                        <p:cTn id="170" dur="250" autoRev="1" fill="hold"/>
                                        <p:tgtEl>
                                          <p:spTgt spid="120"/>
                                        </p:tgtEl>
                                      </p:cBhvr>
                                      <p:by x="105000" y="105000"/>
                                    </p:animScale>
                                  </p:childTnLst>
                                </p:cTn>
                              </p:par>
                              <p:par>
                                <p:cTn id="171" presetID="26" presetClass="emph" presetSubtype="0" fill="hold" grpId="1" nodeType="withEffect">
                                  <p:stCondLst>
                                    <p:cond delay="0"/>
                                  </p:stCondLst>
                                  <p:childTnLst>
                                    <p:animEffect transition="out" filter="fade">
                                      <p:cBhvr>
                                        <p:cTn id="172" dur="500" tmFilter="0, 0; .2, .5; .8, .5; 1, 0"/>
                                        <p:tgtEl>
                                          <p:spTgt spid="121"/>
                                        </p:tgtEl>
                                      </p:cBhvr>
                                    </p:animEffect>
                                    <p:animScale>
                                      <p:cBhvr>
                                        <p:cTn id="173" dur="250" autoRev="1" fill="hold"/>
                                        <p:tgtEl>
                                          <p:spTgt spid="121"/>
                                        </p:tgtEl>
                                      </p:cBhvr>
                                      <p:by x="105000" y="105000"/>
                                    </p:animScale>
                                  </p:childTnLst>
                                </p:cTn>
                              </p:par>
                              <p:par>
                                <p:cTn id="174" presetID="26" presetClass="emph" presetSubtype="0" fill="hold" grpId="1" nodeType="withEffect">
                                  <p:stCondLst>
                                    <p:cond delay="0"/>
                                  </p:stCondLst>
                                  <p:childTnLst>
                                    <p:animEffect transition="out" filter="fade">
                                      <p:cBhvr>
                                        <p:cTn id="175" dur="500" tmFilter="0, 0; .2, .5; .8, .5; 1, 0"/>
                                        <p:tgtEl>
                                          <p:spTgt spid="122"/>
                                        </p:tgtEl>
                                      </p:cBhvr>
                                    </p:animEffect>
                                    <p:animScale>
                                      <p:cBhvr>
                                        <p:cTn id="176" dur="250" autoRev="1" fill="hold"/>
                                        <p:tgtEl>
                                          <p:spTgt spid="122"/>
                                        </p:tgtEl>
                                      </p:cBhvr>
                                      <p:by x="105000" y="105000"/>
                                    </p:animScale>
                                  </p:childTnLst>
                                </p:cTn>
                              </p:par>
                              <p:par>
                                <p:cTn id="177" presetID="26" presetClass="emph" presetSubtype="0" fill="hold" grpId="1" nodeType="withEffect">
                                  <p:stCondLst>
                                    <p:cond delay="0"/>
                                  </p:stCondLst>
                                  <p:childTnLst>
                                    <p:animEffect transition="out" filter="fade">
                                      <p:cBhvr>
                                        <p:cTn id="178" dur="500" tmFilter="0, 0; .2, .5; .8, .5; 1, 0"/>
                                        <p:tgtEl>
                                          <p:spTgt spid="123"/>
                                        </p:tgtEl>
                                      </p:cBhvr>
                                    </p:animEffect>
                                    <p:animScale>
                                      <p:cBhvr>
                                        <p:cTn id="179" dur="250" autoRev="1" fill="hold"/>
                                        <p:tgtEl>
                                          <p:spTgt spid="123"/>
                                        </p:tgtEl>
                                      </p:cBhvr>
                                      <p:by x="105000" y="105000"/>
                                    </p:animScale>
                                  </p:childTnLst>
                                </p:cTn>
                              </p:par>
                              <p:par>
                                <p:cTn id="180" presetID="26" presetClass="emph" presetSubtype="0" fill="hold" grpId="1" nodeType="withEffect">
                                  <p:stCondLst>
                                    <p:cond delay="0"/>
                                  </p:stCondLst>
                                  <p:childTnLst>
                                    <p:animEffect transition="out" filter="fade">
                                      <p:cBhvr>
                                        <p:cTn id="181" dur="500" tmFilter="0, 0; .2, .5; .8, .5; 1, 0"/>
                                        <p:tgtEl>
                                          <p:spTgt spid="124"/>
                                        </p:tgtEl>
                                      </p:cBhvr>
                                    </p:animEffect>
                                    <p:animScale>
                                      <p:cBhvr>
                                        <p:cTn id="182" dur="250" autoRev="1" fill="hold"/>
                                        <p:tgtEl>
                                          <p:spTgt spid="124"/>
                                        </p:tgtEl>
                                      </p:cBhvr>
                                      <p:by x="105000" y="105000"/>
                                    </p:animScale>
                                  </p:childTnLst>
                                </p:cTn>
                              </p:par>
                              <p:par>
                                <p:cTn id="183" presetID="26" presetClass="emph" presetSubtype="0" fill="hold" grpId="1" nodeType="withEffect">
                                  <p:stCondLst>
                                    <p:cond delay="0"/>
                                  </p:stCondLst>
                                  <p:childTnLst>
                                    <p:animEffect transition="out" filter="fade">
                                      <p:cBhvr>
                                        <p:cTn id="184" dur="500" tmFilter="0, 0; .2, .5; .8, .5; 1, 0"/>
                                        <p:tgtEl>
                                          <p:spTgt spid="125"/>
                                        </p:tgtEl>
                                      </p:cBhvr>
                                    </p:animEffect>
                                    <p:animScale>
                                      <p:cBhvr>
                                        <p:cTn id="185" dur="250" autoRev="1" fill="hold"/>
                                        <p:tgtEl>
                                          <p:spTgt spid="125"/>
                                        </p:tgtEl>
                                      </p:cBhvr>
                                      <p:by x="105000" y="105000"/>
                                    </p:animScale>
                                  </p:childTnLst>
                                </p:cTn>
                              </p:par>
                              <p:par>
                                <p:cTn id="186" presetID="26" presetClass="emph" presetSubtype="0" fill="hold" grpId="1" nodeType="withEffect">
                                  <p:stCondLst>
                                    <p:cond delay="0"/>
                                  </p:stCondLst>
                                  <p:childTnLst>
                                    <p:animEffect transition="out" filter="fade">
                                      <p:cBhvr>
                                        <p:cTn id="187" dur="500" tmFilter="0, 0; .2, .5; .8, .5; 1, 0"/>
                                        <p:tgtEl>
                                          <p:spTgt spid="126"/>
                                        </p:tgtEl>
                                      </p:cBhvr>
                                    </p:animEffect>
                                    <p:animScale>
                                      <p:cBhvr>
                                        <p:cTn id="188" dur="250" autoRev="1" fill="hold"/>
                                        <p:tgtEl>
                                          <p:spTgt spid="126"/>
                                        </p:tgtEl>
                                      </p:cBhvr>
                                      <p:by x="105000" y="105000"/>
                                    </p:animScale>
                                  </p:childTnLst>
                                </p:cTn>
                              </p:par>
                              <p:par>
                                <p:cTn id="189" presetID="26" presetClass="emph" presetSubtype="0" fill="hold" grpId="1" nodeType="withEffect">
                                  <p:stCondLst>
                                    <p:cond delay="0"/>
                                  </p:stCondLst>
                                  <p:childTnLst>
                                    <p:animEffect transition="out" filter="fade">
                                      <p:cBhvr>
                                        <p:cTn id="190" dur="500" tmFilter="0, 0; .2, .5; .8, .5; 1, 0"/>
                                        <p:tgtEl>
                                          <p:spTgt spid="127"/>
                                        </p:tgtEl>
                                      </p:cBhvr>
                                    </p:animEffect>
                                    <p:animScale>
                                      <p:cBhvr>
                                        <p:cTn id="191" dur="250" autoRev="1" fill="hold"/>
                                        <p:tgtEl>
                                          <p:spTgt spid="127"/>
                                        </p:tgtEl>
                                      </p:cBhvr>
                                      <p:by x="105000" y="105000"/>
                                    </p:animScale>
                                  </p:childTnLst>
                                </p:cTn>
                              </p:par>
                              <p:par>
                                <p:cTn id="192" presetID="26" presetClass="emph" presetSubtype="0" fill="hold" grpId="1" nodeType="withEffect">
                                  <p:stCondLst>
                                    <p:cond delay="0"/>
                                  </p:stCondLst>
                                  <p:childTnLst>
                                    <p:animEffect transition="out" filter="fade">
                                      <p:cBhvr>
                                        <p:cTn id="193" dur="500" tmFilter="0, 0; .2, .5; .8, .5; 1, 0"/>
                                        <p:tgtEl>
                                          <p:spTgt spid="128"/>
                                        </p:tgtEl>
                                      </p:cBhvr>
                                    </p:animEffect>
                                    <p:animScale>
                                      <p:cBhvr>
                                        <p:cTn id="194" dur="250" autoRev="1" fill="hold"/>
                                        <p:tgtEl>
                                          <p:spTgt spid="128"/>
                                        </p:tgtEl>
                                      </p:cBhvr>
                                      <p:by x="105000" y="105000"/>
                                    </p:animScale>
                                  </p:childTnLst>
                                </p:cTn>
                              </p:par>
                              <p:par>
                                <p:cTn id="195" presetID="26" presetClass="emph" presetSubtype="0" fill="hold" grpId="1" nodeType="withEffect">
                                  <p:stCondLst>
                                    <p:cond delay="0"/>
                                  </p:stCondLst>
                                  <p:childTnLst>
                                    <p:animEffect transition="out" filter="fade">
                                      <p:cBhvr>
                                        <p:cTn id="196" dur="500" tmFilter="0, 0; .2, .5; .8, .5; 1, 0"/>
                                        <p:tgtEl>
                                          <p:spTgt spid="129"/>
                                        </p:tgtEl>
                                      </p:cBhvr>
                                    </p:animEffect>
                                    <p:animScale>
                                      <p:cBhvr>
                                        <p:cTn id="197" dur="250" autoRev="1" fill="hold"/>
                                        <p:tgtEl>
                                          <p:spTgt spid="129"/>
                                        </p:tgtEl>
                                      </p:cBhvr>
                                      <p:by x="105000" y="105000"/>
                                    </p:animScale>
                                  </p:childTnLst>
                                </p:cTn>
                              </p:par>
                              <p:par>
                                <p:cTn id="198" presetID="26" presetClass="emph" presetSubtype="0" fill="hold" grpId="1" nodeType="withEffect">
                                  <p:stCondLst>
                                    <p:cond delay="0"/>
                                  </p:stCondLst>
                                  <p:childTnLst>
                                    <p:animEffect transition="out" filter="fade">
                                      <p:cBhvr>
                                        <p:cTn id="199" dur="500" tmFilter="0, 0; .2, .5; .8, .5; 1, 0"/>
                                        <p:tgtEl>
                                          <p:spTgt spid="130"/>
                                        </p:tgtEl>
                                      </p:cBhvr>
                                    </p:animEffect>
                                    <p:animScale>
                                      <p:cBhvr>
                                        <p:cTn id="200" dur="250" autoRev="1" fill="hold"/>
                                        <p:tgtEl>
                                          <p:spTgt spid="130"/>
                                        </p:tgtEl>
                                      </p:cBhvr>
                                      <p:by x="105000" y="105000"/>
                                    </p:animScale>
                                  </p:childTnLst>
                                </p:cTn>
                              </p:par>
                              <p:par>
                                <p:cTn id="201" presetID="26" presetClass="emph" presetSubtype="0" fill="hold" grpId="1" nodeType="withEffect">
                                  <p:stCondLst>
                                    <p:cond delay="0"/>
                                  </p:stCondLst>
                                  <p:childTnLst>
                                    <p:animEffect transition="out" filter="fade">
                                      <p:cBhvr>
                                        <p:cTn id="202" dur="500" tmFilter="0, 0; .2, .5; .8, .5; 1, 0"/>
                                        <p:tgtEl>
                                          <p:spTgt spid="131"/>
                                        </p:tgtEl>
                                      </p:cBhvr>
                                    </p:animEffect>
                                    <p:animScale>
                                      <p:cBhvr>
                                        <p:cTn id="203" dur="250" autoRev="1" fill="hold"/>
                                        <p:tgtEl>
                                          <p:spTgt spid="131"/>
                                        </p:tgtEl>
                                      </p:cBhvr>
                                      <p:by x="105000" y="105000"/>
                                    </p:animScale>
                                  </p:childTnLst>
                                </p:cTn>
                              </p:par>
                              <p:par>
                                <p:cTn id="204" presetID="26" presetClass="emph" presetSubtype="0" fill="hold" grpId="1" nodeType="withEffect">
                                  <p:stCondLst>
                                    <p:cond delay="0"/>
                                  </p:stCondLst>
                                  <p:childTnLst>
                                    <p:animEffect transition="out" filter="fade">
                                      <p:cBhvr>
                                        <p:cTn id="205" dur="500" tmFilter="0, 0; .2, .5; .8, .5; 1, 0"/>
                                        <p:tgtEl>
                                          <p:spTgt spid="132"/>
                                        </p:tgtEl>
                                      </p:cBhvr>
                                    </p:animEffect>
                                    <p:animScale>
                                      <p:cBhvr>
                                        <p:cTn id="206" dur="250" autoRev="1" fill="hold"/>
                                        <p:tgtEl>
                                          <p:spTgt spid="132"/>
                                        </p:tgtEl>
                                      </p:cBhvr>
                                      <p:by x="105000" y="105000"/>
                                    </p:animScale>
                                  </p:childTnLst>
                                </p:cTn>
                              </p:par>
                              <p:par>
                                <p:cTn id="207" presetID="26" presetClass="emph" presetSubtype="0" fill="hold" grpId="1" nodeType="withEffect">
                                  <p:stCondLst>
                                    <p:cond delay="0"/>
                                  </p:stCondLst>
                                  <p:childTnLst>
                                    <p:animEffect transition="out" filter="fade">
                                      <p:cBhvr>
                                        <p:cTn id="208" dur="500" tmFilter="0, 0; .2, .5; .8, .5; 1, 0"/>
                                        <p:tgtEl>
                                          <p:spTgt spid="133"/>
                                        </p:tgtEl>
                                      </p:cBhvr>
                                    </p:animEffect>
                                    <p:animScale>
                                      <p:cBhvr>
                                        <p:cTn id="209" dur="250" autoRev="1" fill="hold"/>
                                        <p:tgtEl>
                                          <p:spTgt spid="133"/>
                                        </p:tgtEl>
                                      </p:cBhvr>
                                      <p:by x="105000" y="105000"/>
                                    </p:animScale>
                                  </p:childTnLst>
                                </p:cTn>
                              </p:par>
                              <p:par>
                                <p:cTn id="210" presetID="26" presetClass="emph" presetSubtype="0" fill="hold" grpId="1" nodeType="withEffect">
                                  <p:stCondLst>
                                    <p:cond delay="0"/>
                                  </p:stCondLst>
                                  <p:childTnLst>
                                    <p:animEffect transition="out" filter="fade">
                                      <p:cBhvr>
                                        <p:cTn id="211" dur="500" tmFilter="0, 0; .2, .5; .8, .5; 1, 0"/>
                                        <p:tgtEl>
                                          <p:spTgt spid="134"/>
                                        </p:tgtEl>
                                      </p:cBhvr>
                                    </p:animEffect>
                                    <p:animScale>
                                      <p:cBhvr>
                                        <p:cTn id="212" dur="250" autoRev="1" fill="hold"/>
                                        <p:tgtEl>
                                          <p:spTgt spid="134"/>
                                        </p:tgtEl>
                                      </p:cBhvr>
                                      <p:by x="105000" y="105000"/>
                                    </p:animScale>
                                  </p:childTnLst>
                                </p:cTn>
                              </p:par>
                              <p:par>
                                <p:cTn id="213" presetID="26" presetClass="emph" presetSubtype="0" fill="hold" grpId="1" nodeType="withEffect">
                                  <p:stCondLst>
                                    <p:cond delay="0"/>
                                  </p:stCondLst>
                                  <p:childTnLst>
                                    <p:animEffect transition="out" filter="fade">
                                      <p:cBhvr>
                                        <p:cTn id="214" dur="500" tmFilter="0, 0; .2, .5; .8, .5; 1, 0"/>
                                        <p:tgtEl>
                                          <p:spTgt spid="135"/>
                                        </p:tgtEl>
                                      </p:cBhvr>
                                    </p:animEffect>
                                    <p:animScale>
                                      <p:cBhvr>
                                        <p:cTn id="215" dur="250" autoRev="1" fill="hold"/>
                                        <p:tgtEl>
                                          <p:spTgt spid="135"/>
                                        </p:tgtEl>
                                      </p:cBhvr>
                                      <p:by x="105000" y="105000"/>
                                    </p:animScale>
                                  </p:childTnLst>
                                </p:cTn>
                              </p:par>
                              <p:par>
                                <p:cTn id="216" presetID="26" presetClass="emph" presetSubtype="0" fill="hold" grpId="1" nodeType="withEffect">
                                  <p:stCondLst>
                                    <p:cond delay="0"/>
                                  </p:stCondLst>
                                  <p:childTnLst>
                                    <p:animEffect transition="out" filter="fade">
                                      <p:cBhvr>
                                        <p:cTn id="217" dur="500" tmFilter="0, 0; .2, .5; .8, .5; 1, 0"/>
                                        <p:tgtEl>
                                          <p:spTgt spid="136"/>
                                        </p:tgtEl>
                                      </p:cBhvr>
                                    </p:animEffect>
                                    <p:animScale>
                                      <p:cBhvr>
                                        <p:cTn id="218" dur="250" autoRev="1" fill="hold"/>
                                        <p:tgtEl>
                                          <p:spTgt spid="136"/>
                                        </p:tgtEl>
                                      </p:cBhvr>
                                      <p:by x="105000" y="105000"/>
                                    </p:animScale>
                                  </p:childTnLst>
                                </p:cTn>
                              </p:par>
                              <p:par>
                                <p:cTn id="219" presetID="26" presetClass="emph" presetSubtype="0" fill="hold" grpId="1" nodeType="withEffect">
                                  <p:stCondLst>
                                    <p:cond delay="0"/>
                                  </p:stCondLst>
                                  <p:childTnLst>
                                    <p:animEffect transition="out" filter="fade">
                                      <p:cBhvr>
                                        <p:cTn id="220" dur="500" tmFilter="0, 0; .2, .5; .8, .5; 1, 0"/>
                                        <p:tgtEl>
                                          <p:spTgt spid="137"/>
                                        </p:tgtEl>
                                      </p:cBhvr>
                                    </p:animEffect>
                                    <p:animScale>
                                      <p:cBhvr>
                                        <p:cTn id="221" dur="250" autoRev="1" fill="hold"/>
                                        <p:tgtEl>
                                          <p:spTgt spid="137"/>
                                        </p:tgtEl>
                                      </p:cBhvr>
                                      <p:by x="105000" y="105000"/>
                                    </p:animScale>
                                  </p:childTnLst>
                                </p:cTn>
                              </p:par>
                              <p:par>
                                <p:cTn id="222" presetID="26" presetClass="emph" presetSubtype="0" fill="hold" grpId="1" nodeType="withEffect">
                                  <p:stCondLst>
                                    <p:cond delay="0"/>
                                  </p:stCondLst>
                                  <p:childTnLst>
                                    <p:animEffect transition="out" filter="fade">
                                      <p:cBhvr>
                                        <p:cTn id="223" dur="500" tmFilter="0, 0; .2, .5; .8, .5; 1, 0"/>
                                        <p:tgtEl>
                                          <p:spTgt spid="138"/>
                                        </p:tgtEl>
                                      </p:cBhvr>
                                    </p:animEffect>
                                    <p:animScale>
                                      <p:cBhvr>
                                        <p:cTn id="224" dur="250" autoRev="1" fill="hold"/>
                                        <p:tgtEl>
                                          <p:spTgt spid="138"/>
                                        </p:tgtEl>
                                      </p:cBhvr>
                                      <p:by x="105000" y="105000"/>
                                    </p:animScale>
                                  </p:childTnLst>
                                </p:cTn>
                              </p:par>
                              <p:par>
                                <p:cTn id="225" presetID="26" presetClass="emph" presetSubtype="0" fill="hold" grpId="1" nodeType="withEffect">
                                  <p:stCondLst>
                                    <p:cond delay="0"/>
                                  </p:stCondLst>
                                  <p:childTnLst>
                                    <p:animEffect transition="out" filter="fade">
                                      <p:cBhvr>
                                        <p:cTn id="226" dur="500" tmFilter="0, 0; .2, .5; .8, .5; 1, 0"/>
                                        <p:tgtEl>
                                          <p:spTgt spid="139"/>
                                        </p:tgtEl>
                                      </p:cBhvr>
                                    </p:animEffect>
                                    <p:animScale>
                                      <p:cBhvr>
                                        <p:cTn id="227" dur="250" autoRev="1" fill="hold"/>
                                        <p:tgtEl>
                                          <p:spTgt spid="139"/>
                                        </p:tgtEl>
                                      </p:cBhvr>
                                      <p:by x="105000" y="105000"/>
                                    </p:animScale>
                                  </p:childTnLst>
                                </p:cTn>
                              </p:par>
                              <p:par>
                                <p:cTn id="228" presetID="26" presetClass="emph" presetSubtype="0" fill="hold" grpId="1" nodeType="withEffect">
                                  <p:stCondLst>
                                    <p:cond delay="0"/>
                                  </p:stCondLst>
                                  <p:childTnLst>
                                    <p:animEffect transition="out" filter="fade">
                                      <p:cBhvr>
                                        <p:cTn id="229" dur="500" tmFilter="0, 0; .2, .5; .8, .5; 1, 0"/>
                                        <p:tgtEl>
                                          <p:spTgt spid="140"/>
                                        </p:tgtEl>
                                      </p:cBhvr>
                                    </p:animEffect>
                                    <p:animScale>
                                      <p:cBhvr>
                                        <p:cTn id="230" dur="250" autoRev="1" fill="hold"/>
                                        <p:tgtEl>
                                          <p:spTgt spid="140"/>
                                        </p:tgtEl>
                                      </p:cBhvr>
                                      <p:by x="105000" y="105000"/>
                                    </p:animScale>
                                  </p:childTnLst>
                                </p:cTn>
                              </p:par>
                              <p:par>
                                <p:cTn id="231" presetID="26" presetClass="emph" presetSubtype="0" fill="hold" grpId="1" nodeType="withEffect">
                                  <p:stCondLst>
                                    <p:cond delay="0"/>
                                  </p:stCondLst>
                                  <p:childTnLst>
                                    <p:animEffect transition="out" filter="fade">
                                      <p:cBhvr>
                                        <p:cTn id="232" dur="500" tmFilter="0, 0; .2, .5; .8, .5; 1, 0"/>
                                        <p:tgtEl>
                                          <p:spTgt spid="141"/>
                                        </p:tgtEl>
                                      </p:cBhvr>
                                    </p:animEffect>
                                    <p:animScale>
                                      <p:cBhvr>
                                        <p:cTn id="233" dur="250" autoRev="1" fill="hold"/>
                                        <p:tgtEl>
                                          <p:spTgt spid="141"/>
                                        </p:tgtEl>
                                      </p:cBhvr>
                                      <p:by x="105000" y="105000"/>
                                    </p:animScale>
                                  </p:childTnLst>
                                </p:cTn>
                              </p:par>
                              <p:par>
                                <p:cTn id="234" presetID="26" presetClass="emph" presetSubtype="0" fill="hold" grpId="1" nodeType="withEffect">
                                  <p:stCondLst>
                                    <p:cond delay="0"/>
                                  </p:stCondLst>
                                  <p:childTnLst>
                                    <p:animEffect transition="out" filter="fade">
                                      <p:cBhvr>
                                        <p:cTn id="235" dur="500" tmFilter="0, 0; .2, .5; .8, .5; 1, 0"/>
                                        <p:tgtEl>
                                          <p:spTgt spid="146"/>
                                        </p:tgtEl>
                                      </p:cBhvr>
                                    </p:animEffect>
                                    <p:animScale>
                                      <p:cBhvr>
                                        <p:cTn id="236" dur="250" autoRev="1" fill="hold"/>
                                        <p:tgtEl>
                                          <p:spTgt spid="146"/>
                                        </p:tgtEl>
                                      </p:cBhvr>
                                      <p:by x="105000" y="105000"/>
                                    </p:animScale>
                                  </p:childTnLst>
                                </p:cTn>
                              </p:par>
                            </p:childTnLst>
                          </p:cTn>
                        </p:par>
                        <p:par>
                          <p:cTn id="237" fill="hold">
                            <p:stCondLst>
                              <p:cond delay="6000"/>
                            </p:stCondLst>
                            <p:childTnLst>
                              <p:par>
                                <p:cTn id="238" presetID="10" presetClass="entr" presetSubtype="0" fill="hold" grpId="1" nodeType="afterEffect">
                                  <p:stCondLst>
                                    <p:cond delay="0"/>
                                  </p:stCondLst>
                                  <p:childTnLst>
                                    <p:set>
                                      <p:cBhvr>
                                        <p:cTn id="239" dur="1" fill="hold">
                                          <p:stCondLst>
                                            <p:cond delay="0"/>
                                          </p:stCondLst>
                                        </p:cTn>
                                        <p:tgtEl>
                                          <p:spTgt spid="106"/>
                                        </p:tgtEl>
                                        <p:attrNameLst>
                                          <p:attrName>style.visibility</p:attrName>
                                        </p:attrNameLst>
                                      </p:cBhvr>
                                      <p:to>
                                        <p:strVal val="visible"/>
                                      </p:to>
                                    </p:set>
                                    <p:animEffect transition="in" filter="fade">
                                      <p:cBhvr>
                                        <p:cTn id="240" dur="500"/>
                                        <p:tgtEl>
                                          <p:spTgt spid="106"/>
                                        </p:tgtEl>
                                      </p:cBhvr>
                                    </p:animEffect>
                                  </p:childTnLst>
                                </p:cTn>
                              </p:par>
                            </p:childTnLst>
                          </p:cTn>
                        </p:par>
                        <p:par>
                          <p:cTn id="241" fill="hold">
                            <p:stCondLst>
                              <p:cond delay="6500"/>
                            </p:stCondLst>
                            <p:childTnLst>
                              <p:par>
                                <p:cTn id="242" presetID="10" presetClass="entr" presetSubtype="0" fill="hold" grpId="0" nodeType="afterEffect">
                                  <p:stCondLst>
                                    <p:cond delay="0"/>
                                  </p:stCondLst>
                                  <p:childTnLst>
                                    <p:set>
                                      <p:cBhvr>
                                        <p:cTn id="243" dur="1" fill="hold">
                                          <p:stCondLst>
                                            <p:cond delay="0"/>
                                          </p:stCondLst>
                                        </p:cTn>
                                        <p:tgtEl>
                                          <p:spTgt spid="145"/>
                                        </p:tgtEl>
                                        <p:attrNameLst>
                                          <p:attrName>style.visibility</p:attrName>
                                        </p:attrNameLst>
                                      </p:cBhvr>
                                      <p:to>
                                        <p:strVal val="visible"/>
                                      </p:to>
                                    </p:set>
                                    <p:animEffect transition="in" filter="fade">
                                      <p:cBhvr>
                                        <p:cTn id="244" dur="500"/>
                                        <p:tgtEl>
                                          <p:spTgt spid="145"/>
                                        </p:tgtEl>
                                      </p:cBhvr>
                                    </p:animEffect>
                                  </p:childTnLst>
                                </p:cTn>
                              </p:par>
                            </p:childTnLst>
                          </p:cTn>
                        </p:par>
                        <p:par>
                          <p:cTn id="245" fill="hold">
                            <p:stCondLst>
                              <p:cond delay="7000"/>
                            </p:stCondLst>
                            <p:childTnLst>
                              <p:par>
                                <p:cTn id="246" presetID="10" presetClass="entr" presetSubtype="0" fill="hold" grpId="0" nodeType="afterEffect">
                                  <p:stCondLst>
                                    <p:cond delay="0"/>
                                  </p:stCondLst>
                                  <p:childTnLst>
                                    <p:set>
                                      <p:cBhvr>
                                        <p:cTn id="247" dur="1" fill="hold">
                                          <p:stCondLst>
                                            <p:cond delay="0"/>
                                          </p:stCondLst>
                                        </p:cTn>
                                        <p:tgtEl>
                                          <p:spTgt spid="144"/>
                                        </p:tgtEl>
                                        <p:attrNameLst>
                                          <p:attrName>style.visibility</p:attrName>
                                        </p:attrNameLst>
                                      </p:cBhvr>
                                      <p:to>
                                        <p:strVal val="visible"/>
                                      </p:to>
                                    </p:set>
                                    <p:animEffect transition="in" filter="fade">
                                      <p:cBhvr>
                                        <p:cTn id="248" dur="500"/>
                                        <p:tgtEl>
                                          <p:spTgt spid="144"/>
                                        </p:tgtEl>
                                      </p:cBhvr>
                                    </p:animEffect>
                                  </p:childTnLst>
                                </p:cTn>
                              </p:par>
                            </p:childTnLst>
                          </p:cTn>
                        </p:par>
                        <p:par>
                          <p:cTn id="249" fill="hold">
                            <p:stCondLst>
                              <p:cond delay="7500"/>
                            </p:stCondLst>
                            <p:childTnLst>
                              <p:par>
                                <p:cTn id="250" presetID="10" presetClass="entr" presetSubtype="0" fill="hold" grpId="0" nodeType="afterEffect">
                                  <p:stCondLst>
                                    <p:cond delay="0"/>
                                  </p:stCondLst>
                                  <p:childTnLst>
                                    <p:set>
                                      <p:cBhvr>
                                        <p:cTn id="251" dur="1" fill="hold">
                                          <p:stCondLst>
                                            <p:cond delay="0"/>
                                          </p:stCondLst>
                                        </p:cTn>
                                        <p:tgtEl>
                                          <p:spTgt spid="143"/>
                                        </p:tgtEl>
                                        <p:attrNameLst>
                                          <p:attrName>style.visibility</p:attrName>
                                        </p:attrNameLst>
                                      </p:cBhvr>
                                      <p:to>
                                        <p:strVal val="visible"/>
                                      </p:to>
                                    </p:set>
                                    <p:animEffect transition="in" filter="fade">
                                      <p:cBhvr>
                                        <p:cTn id="252" dur="500"/>
                                        <p:tgtEl>
                                          <p:spTgt spid="143"/>
                                        </p:tgtEl>
                                      </p:cBhvr>
                                    </p:animEffect>
                                  </p:childTnLst>
                                </p:cTn>
                              </p:par>
                            </p:childTnLst>
                          </p:cTn>
                        </p:par>
                        <p:par>
                          <p:cTn id="253" fill="hold">
                            <p:stCondLst>
                              <p:cond delay="8000"/>
                            </p:stCondLst>
                            <p:childTnLst>
                              <p:par>
                                <p:cTn id="254" presetID="10" presetClass="entr" presetSubtype="0" fill="hold" grpId="0" nodeType="afterEffect">
                                  <p:stCondLst>
                                    <p:cond delay="0"/>
                                  </p:stCondLst>
                                  <p:childTnLst>
                                    <p:set>
                                      <p:cBhvr>
                                        <p:cTn id="255" dur="1" fill="hold">
                                          <p:stCondLst>
                                            <p:cond delay="0"/>
                                          </p:stCondLst>
                                        </p:cTn>
                                        <p:tgtEl>
                                          <p:spTgt spid="142"/>
                                        </p:tgtEl>
                                        <p:attrNameLst>
                                          <p:attrName>style.visibility</p:attrName>
                                        </p:attrNameLst>
                                      </p:cBhvr>
                                      <p:to>
                                        <p:strVal val="visible"/>
                                      </p:to>
                                    </p:set>
                                    <p:animEffect transition="in" filter="fade">
                                      <p:cBhvr>
                                        <p:cTn id="256"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p:bldP spid="106" grpId="1"/>
      <p:bldP spid="107" grpId="0" animBg="1"/>
      <p:bldP spid="107" grpId="1" animBg="1"/>
      <p:bldP spid="109" grpId="0"/>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p:bldP spid="135" grpId="1"/>
      <p:bldP spid="136" grpId="0"/>
      <p:bldP spid="136" grpId="1"/>
      <p:bldP spid="137" grpId="0"/>
      <p:bldP spid="137" grpId="1"/>
      <p:bldP spid="138" grpId="0"/>
      <p:bldP spid="138" grpId="1"/>
      <p:bldP spid="139" grpId="0"/>
      <p:bldP spid="139" grpId="1"/>
      <p:bldP spid="140" grpId="0"/>
      <p:bldP spid="140" grpId="1"/>
      <p:bldP spid="141" grpId="0"/>
      <p:bldP spid="141" grpId="1"/>
      <p:bldP spid="142" grpId="0" animBg="1"/>
      <p:bldP spid="143" grpId="0" animBg="1"/>
      <p:bldP spid="144" grpId="0" animBg="1"/>
      <p:bldP spid="145" grpId="0" animBg="1"/>
      <p:bldP spid="146" grpId="0"/>
      <p:bldP spid="146" grpId="1"/>
      <p:bldP spid="147" grpId="0" animBg="1"/>
      <p:bldP spid="1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VERANDERINGSGERICHT BOUWEN: </a:t>
            </a:r>
            <a:r>
              <a:rPr lang="en-US" dirty="0" err="1" smtClean="0"/>
              <a:t>een</a:t>
            </a:r>
            <a:r>
              <a:rPr lang="en-US" dirty="0" smtClean="0"/>
              <a:t> </a:t>
            </a:r>
            <a:r>
              <a:rPr lang="en-US" dirty="0" err="1" smtClean="0"/>
              <a:t>definitie</a:t>
            </a:r>
            <a:endParaRPr lang="en-US" dirty="0"/>
          </a:p>
        </p:txBody>
      </p:sp>
    </p:spTree>
    <p:extLst>
      <p:ext uri="{BB962C8B-B14F-4D97-AF65-F5344CB8AC3E}">
        <p14:creationId xmlns:p14="http://schemas.microsoft.com/office/powerpoint/2010/main" val="3446710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VITO2015">
      <a:dk1>
        <a:srgbClr val="231F20"/>
      </a:dk1>
      <a:lt1>
        <a:srgbClr val="FFFFFF"/>
      </a:lt1>
      <a:dk2>
        <a:srgbClr val="002E56"/>
      </a:dk2>
      <a:lt2>
        <a:srgbClr val="FFFFFF"/>
      </a:lt2>
      <a:accent1>
        <a:srgbClr val="F58220"/>
      </a:accent1>
      <a:accent2>
        <a:srgbClr val="34A3DC"/>
      </a:accent2>
      <a:accent3>
        <a:srgbClr val="67AF3E"/>
      </a:accent3>
      <a:accent4>
        <a:srgbClr val="C55E66"/>
      </a:accent4>
      <a:accent5>
        <a:srgbClr val="E5BB29"/>
      </a:accent5>
      <a:accent6>
        <a:srgbClr val="4693A9"/>
      </a:accent6>
      <a:hlink>
        <a:srgbClr val="0000FF"/>
      </a:hlink>
      <a:folHlink>
        <a:srgbClr val="871F78"/>
      </a:folHlink>
    </a:clrScheme>
    <a:fontScheme name="VITO2015">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433</TotalTime>
  <Words>1570</Words>
  <Application>Microsoft Office PowerPoint</Application>
  <PresentationFormat>On-screen Show (4:3)</PresentationFormat>
  <Paragraphs>434</Paragraphs>
  <Slides>44</Slides>
  <Notes>5</Notes>
  <HiddenSlides>3</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Default Theme</vt:lpstr>
      <vt:lpstr>Office Theme</vt:lpstr>
      <vt:lpstr>Veranderingsgericht Bouwen</vt:lpstr>
      <vt:lpstr>Overzicht</vt:lpstr>
      <vt:lpstr>INLEIDING</vt:lpstr>
      <vt:lpstr>INleiding</vt:lpstr>
      <vt:lpstr>INleiding</vt:lpstr>
      <vt:lpstr>INleiding</vt:lpstr>
      <vt:lpstr>INleiding</vt:lpstr>
      <vt:lpstr>INleiding</vt:lpstr>
      <vt:lpstr>VERANDERINGSGERICHT BOUWEN: een definitie</vt:lpstr>
      <vt:lpstr>Veranderingsgericht bouwen: een definitie</vt:lpstr>
      <vt:lpstr>Veranderingsgericht bouwen: een definitie</vt:lpstr>
      <vt:lpstr>Veranderingsgericht bouwen: een definitie</vt:lpstr>
      <vt:lpstr>OVAM-studie: “Veranderingsgericht bouwen: ontwikkeling van een evaluatie- en transitiekader”</vt:lpstr>
      <vt:lpstr>OVAM-studie</vt:lpstr>
      <vt:lpstr>OVAM-studie</vt:lpstr>
      <vt:lpstr>OVAM-studie</vt:lpstr>
      <vt:lpstr>OVAM-studie</vt:lpstr>
      <vt:lpstr>OVAM-studie</vt:lpstr>
      <vt:lpstr>OVAM-studie</vt:lpstr>
      <vt:lpstr>OVAM-studie</vt:lpstr>
      <vt:lpstr>OVAM-studie</vt:lpstr>
      <vt:lpstr>OVAM-studie</vt:lpstr>
      <vt:lpstr>OVAM-studie</vt:lpstr>
      <vt:lpstr>OVAM-studie</vt:lpstr>
      <vt:lpstr>OVAM-studie</vt:lpstr>
      <vt:lpstr>OVAM-studie</vt:lpstr>
      <vt:lpstr>OVAM-studie</vt:lpstr>
      <vt:lpstr>OVAM-studie</vt:lpstr>
      <vt:lpstr>OVAM-studie</vt:lpstr>
      <vt:lpstr>OVAM-studie</vt:lpstr>
      <vt:lpstr>OVAM-studie</vt:lpstr>
      <vt:lpstr>OVAM-studie</vt:lpstr>
      <vt:lpstr>OVAM-studie</vt:lpstr>
      <vt:lpstr>OVAM-studie</vt:lpstr>
      <vt:lpstr>OVAM-studie</vt:lpstr>
      <vt:lpstr>OVAM-studie</vt:lpstr>
      <vt:lpstr>OVAM-studie</vt:lpstr>
      <vt:lpstr>OVAM-studie</vt:lpstr>
      <vt:lpstr>OVAM-studie</vt:lpstr>
      <vt:lpstr>Nieuwe ontwikkelingen…</vt:lpstr>
      <vt:lpstr>Nieuwe ontwikkelingen</vt:lpstr>
      <vt:lpstr>PowerPoint Presentation</vt:lpstr>
      <vt:lpstr>PowerPoint Presentation</vt:lpstr>
      <vt:lpstr>Contact</vt:lpstr>
    </vt:vector>
  </TitlesOfParts>
  <Company>VITO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Debacker Wim</dc:creator>
  <cp:lastModifiedBy>Debacker Wim</cp:lastModifiedBy>
  <cp:revision>27</cp:revision>
  <dcterms:created xsi:type="dcterms:W3CDTF">2016-03-08T08:29:08Z</dcterms:created>
  <dcterms:modified xsi:type="dcterms:W3CDTF">2016-03-08T15:42:46Z</dcterms:modified>
</cp:coreProperties>
</file>